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83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58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9" r:id="rId58"/>
    <p:sldId id="356" r:id="rId59"/>
    <p:sldId id="357" r:id="rId60"/>
    <p:sldId id="293" r:id="rId61"/>
    <p:sldId id="288" r:id="rId62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8" autoAdjust="0"/>
    <p:restoredTop sz="84776" autoAdjust="0"/>
  </p:normalViewPr>
  <p:slideViewPr>
    <p:cSldViewPr>
      <p:cViewPr varScale="1">
        <p:scale>
          <a:sx n="93" d="100"/>
          <a:sy n="93" d="100"/>
        </p:scale>
        <p:origin x="5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3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acewar.oversigma.com/" TargetMode="External"/><Relationship Id="rId3" Type="http://schemas.openxmlformats.org/officeDocument/2006/relationships/hyperlink" Target="http://www.nintendo.com/corp/history.jsp" TargetMode="Externa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2.bin"/><Relationship Id="rId7" Type="http://schemas.openxmlformats.org/officeDocument/2006/relationships/hyperlink" Target="http://upload.wikimedia.org/wikipedia/en/5/59/Pac-man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jpeg"/><Relationship Id="rId5" Type="http://schemas.openxmlformats.org/officeDocument/2006/relationships/hyperlink" Target="http://en.wikipedia.org/wiki/Image:Space_Invaders_cabinet_at_Lyme_Regis.jpg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en.wikipedia.org/wiki/Image:Final_Fantasy_-_Outside_Coneri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://zh.wikipedia.org/w/index.php?title=Image:DQ1-shilaimu.jpg&amp;variant=zh-tw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en.wikipedia.org/wiki/Image:Megadrive_no_shadow.jpg" TargetMode="Externa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en.wikipedia.org/wiki/Image:SNES_80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hyperlink" Target="http://en.wikipedia.org/wiki/Image:Supermarioworld_map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en.wikipedia.org/wiki/Image:Doom_ingame_1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en.wikipedia.org/wiki/Wii_Remo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5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4" Type="http://schemas.openxmlformats.org/officeDocument/2006/relationships/hyperlink" Target="http://en.wikipedia.org/wiki/Image:Doom_ingame_1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hyperlink" Target="http://en.wikipedia.org/wiki/Image:Donkey_Kong_Screen_3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en/2/2f/ST_Prince_of_Persia.png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://en.wikipedia.org/wiki/Image:Super_Mario_Bros_1985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en.wikipedia.org/wiki/Image:Indy_foa_screensho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3/Cattlebruiser_Heaven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1/17/Starcraft_II_screenshot.jpg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en.wikipedia.org/wiki/Image:Final_Fantasy_-_Outside_Coneria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5.jpeg"/><Relationship Id="rId4" Type="http://schemas.openxmlformats.org/officeDocument/2006/relationships/hyperlink" Target="http://zh.wikipedia.org/w/index.php?title=Image:DQ1-shilaimu.jpg&amp;variant=zh-t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Minesweeper_end_Kmines.png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Amiga_Populous.png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82.jpeg"/><Relationship Id="rId2" Type="http://schemas.openxmlformats.org/officeDocument/2006/relationships/hyperlink" Target="http://en.wikipedia.org/wiki/Image:Utopia_(Intellivision)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Sims_NH.JPG" TargetMode="External"/><Relationship Id="rId5" Type="http://schemas.openxmlformats.org/officeDocument/2006/relationships/image" Target="../media/image81.jpeg"/><Relationship Id="rId4" Type="http://schemas.openxmlformats.org/officeDocument/2006/relationships/hyperlink" Target="http://en.wikipedia.org/wiki/Image:Ea-the-sims-pc.jpg" TargetMode="External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3/Cattlebruiser_Heaven.jpg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5.jpeg"/><Relationship Id="rId7" Type="http://schemas.openxmlformats.org/officeDocument/2006/relationships/image" Target="../media/image87.jpeg"/><Relationship Id="rId2" Type="http://schemas.openxmlformats.org/officeDocument/2006/relationships/hyperlink" Target="http://en.wikipedia.org/wiki/Image:Tamagotchi_0124_ubt.jpe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StepMania-ingame.jpg" TargetMode="External"/><Relationship Id="rId5" Type="http://schemas.openxmlformats.org/officeDocument/2006/relationships/image" Target="../media/image86.jpeg"/><Relationship Id="rId4" Type="http://schemas.openxmlformats.org/officeDocument/2006/relationships/hyperlink" Target="http://en.wikipedia.org/wiki/Image:Nintendogs_petting.jpg" TargetMode="External"/><Relationship Id="rId9" Type="http://schemas.openxmlformats.org/officeDocument/2006/relationships/image" Target="../media/image8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smtClean="0"/>
              <a:t>Introduction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 smtClean="0"/>
              <a:t>COMP4451 Game Programming</a:t>
            </a:r>
            <a:endParaRPr lang="en-US" sz="32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416420"/>
            <a:ext cx="7631723" cy="30523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Resource Management: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 smtClean="0"/>
              <a:t>A </a:t>
            </a:r>
            <a:r>
              <a:rPr lang="en-US" altLang="en-US" sz="2215" dirty="0"/>
              <a:t>player </a:t>
            </a:r>
            <a:r>
              <a:rPr lang="en-US" altLang="en-US" sz="2215" dirty="0" smtClean="0"/>
              <a:t>has a </a:t>
            </a:r>
            <a:r>
              <a:rPr lang="en-US" altLang="en-US" sz="2215" u="sng" dirty="0"/>
              <a:t>certain amount of assets</a:t>
            </a:r>
            <a:r>
              <a:rPr lang="en-US" altLang="en-US" sz="2215" dirty="0"/>
              <a:t>, which much be </a:t>
            </a:r>
            <a:r>
              <a:rPr lang="en-US" altLang="en-US" sz="2215" u="sng" dirty="0"/>
              <a:t>used carefully</a:t>
            </a:r>
            <a:r>
              <a:rPr lang="en-US" altLang="en-US" sz="2215" dirty="0"/>
              <a:t> if he is to win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E.g., money in Monopoly, army in Risk,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A player who spends them too quickly may be unable to act later.  Saving up them too long might cause a player to miss a chance.</a:t>
            </a:r>
          </a:p>
        </p:txBody>
      </p:sp>
      <p:pic>
        <p:nvPicPr>
          <p:cNvPr id="367622" name="Picture 6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t="62789" r="50720" b="2318"/>
          <a:stretch/>
        </p:blipFill>
        <p:spPr bwMode="auto">
          <a:xfrm>
            <a:off x="5638799" y="76200"/>
            <a:ext cx="3429001" cy="2806248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4243680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5099538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/>
              <a:t>Territory Control: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Control of the </a:t>
            </a:r>
            <a:r>
              <a:rPr lang="en-US" altLang="en-US" sz="2215" u="sng"/>
              <a:t>game space</a:t>
            </a:r>
            <a:r>
              <a:rPr lang="en-US" altLang="en-US" sz="2215"/>
              <a:t> is also important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A player should </a:t>
            </a:r>
            <a:r>
              <a:rPr lang="en-US" altLang="en-US" sz="2215" u="sng"/>
              <a:t>protect and develop</a:t>
            </a:r>
            <a:r>
              <a:rPr lang="en-US" altLang="en-US" sz="2215"/>
              <a:t> the areas he/she owns, while his/her opponent is doing the same thing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Examples: Go, Monopoly, Reversi (Othello), Risk, etc.</a:t>
            </a:r>
          </a:p>
        </p:txBody>
      </p:sp>
      <p:pic>
        <p:nvPicPr>
          <p:cNvPr id="3686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>
            <a:fillRect/>
          </a:stretch>
        </p:blipFill>
        <p:spPr bwMode="auto">
          <a:xfrm>
            <a:off x="5791200" y="3505200"/>
            <a:ext cx="2321169" cy="15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24811"/>
            <a:ext cx="2110154" cy="17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646" y="5257800"/>
            <a:ext cx="2461846" cy="14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757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Game Mechanics: Game Design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772400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Struggle a balance for the elements below 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in your game design: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Luck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Strategy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Diplomacy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Resource Management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r>
              <a:rPr lang="en-US" altLang="en-US" sz="2215" dirty="0"/>
              <a:t>Territory Control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215" dirty="0"/>
              <a:t>For example, a game </a:t>
            </a:r>
            <a:r>
              <a:rPr lang="en-US" altLang="en-US" sz="2215" dirty="0" smtClean="0"/>
              <a:t>that purely </a:t>
            </a:r>
            <a:r>
              <a:rPr lang="en-US" altLang="en-US" sz="2215" dirty="0"/>
              <a:t>relies on luck could be </a:t>
            </a:r>
            <a:r>
              <a:rPr lang="en-US" altLang="en-US" sz="2215" dirty="0" smtClean="0"/>
              <a:t>boring</a:t>
            </a:r>
            <a:endParaRPr lang="en-US" altLang="en-US" sz="2215" dirty="0"/>
          </a:p>
        </p:txBody>
      </p:sp>
    </p:spTree>
    <p:extLst>
      <p:ext uri="{BB962C8B-B14F-4D97-AF65-F5344CB8AC3E}">
        <p14:creationId xmlns:p14="http://schemas.microsoft.com/office/powerpoint/2010/main" val="29527074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Game Mechanics: Goals/Rewards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335108" cy="3376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Ancient games or non-digital games usually have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definitive goals, e.g.,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Eliminating</a:t>
            </a:r>
            <a:r>
              <a:rPr lang="en-US" altLang="en-US" sz="2215" dirty="0"/>
              <a:t> the other player(s) from the game,</a:t>
            </a:r>
          </a:p>
          <a:p>
            <a:pPr lvl="1">
              <a:spcBef>
                <a:spcPct val="35000"/>
              </a:spcBef>
              <a:buFontTx/>
              <a:buNone/>
            </a:pPr>
            <a:r>
              <a:rPr lang="en-US" altLang="en-US" sz="2215" dirty="0"/>
              <a:t>	e.g., Monopoly 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Achieving a </a:t>
            </a:r>
            <a:r>
              <a:rPr lang="en-US" altLang="en-US" sz="2215" u="sng" dirty="0"/>
              <a:t>pre-defined target</a:t>
            </a:r>
            <a:r>
              <a:rPr lang="en-US" altLang="en-US" sz="2215" dirty="0"/>
              <a:t>, e.g., Risk 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Winning a race</a:t>
            </a:r>
            <a:r>
              <a:rPr lang="en-US" altLang="en-US" sz="2215" dirty="0"/>
              <a:t>, e.g., Snakes and ladders,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Occupying </a:t>
            </a:r>
            <a:r>
              <a:rPr lang="en-US" altLang="en-US" sz="2215" dirty="0"/>
              <a:t>most of the game space, e.g., Go, Othello, etc.</a:t>
            </a:r>
          </a:p>
        </p:txBody>
      </p:sp>
    </p:spTree>
    <p:extLst>
      <p:ext uri="{BB962C8B-B14F-4D97-AF65-F5344CB8AC3E}">
        <p14:creationId xmlns:p14="http://schemas.microsoft.com/office/powerpoint/2010/main" val="37484816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Game Mechanics: Goals/Rewards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7772400" cy="23915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/>
              <a:t>Modern (digital and non-digital) games may not rely </a:t>
            </a:r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/>
              <a:t>on winning a definitive goal: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For examples, RPG games, online games,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Rather, it gives players challenges and players receive an enjoyable experience in the gameplay</a:t>
            </a:r>
          </a:p>
        </p:txBody>
      </p:sp>
    </p:spTree>
    <p:extLst>
      <p:ext uri="{BB962C8B-B14F-4D97-AF65-F5344CB8AC3E}">
        <p14:creationId xmlns:p14="http://schemas.microsoft.com/office/powerpoint/2010/main" val="31549178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Dawn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5380892" cy="36224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1951 : </a:t>
            </a:r>
            <a:r>
              <a:rPr lang="en-US" altLang="zh-TW" sz="2215" dirty="0" err="1">
                <a:ea typeface="新細明體" panose="02020500000000000000" pitchFamily="18" charset="-120"/>
              </a:rPr>
              <a:t>Marufuku</a:t>
            </a:r>
            <a:r>
              <a:rPr lang="en-US" altLang="zh-TW" sz="2215" dirty="0">
                <a:ea typeface="新細明體" panose="02020500000000000000" pitchFamily="18" charset="-120"/>
              </a:rPr>
              <a:t>, a </a:t>
            </a:r>
            <a:r>
              <a:rPr lang="en-US" altLang="zh-TW" sz="2215" dirty="0" err="1">
                <a:ea typeface="新細明體" panose="02020500000000000000" pitchFamily="18" charset="-120"/>
              </a:rPr>
              <a:t>japanese</a:t>
            </a:r>
            <a:r>
              <a:rPr lang="en-US" altLang="zh-TW" sz="2215" dirty="0">
                <a:ea typeface="新細明體" panose="02020500000000000000" pitchFamily="18" charset="-120"/>
              </a:rPr>
              <a:t> playing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card manufacturing company,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changed its name to </a:t>
            </a:r>
            <a:r>
              <a:rPr lang="en-US" altLang="zh-TW" sz="2215" b="1" dirty="0" smtClean="0">
                <a:ea typeface="新細明體" panose="02020500000000000000" pitchFamily="18" charset="-120"/>
              </a:rPr>
              <a:t>Nintendo</a:t>
            </a:r>
            <a:endParaRPr lang="en-US" altLang="zh-TW" sz="1662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1662" dirty="0">
                <a:ea typeface="新細明體" panose="02020500000000000000" pitchFamily="18" charset="-120"/>
              </a:rPr>
              <a:t>	</a:t>
            </a:r>
            <a:r>
              <a:rPr lang="en-US" altLang="zh-TW" sz="1662" dirty="0">
                <a:ea typeface="新細明體" panose="02020500000000000000" pitchFamily="18" charset="-120"/>
                <a:hlinkClick r:id="rId3"/>
              </a:rPr>
              <a:t>http://www.nintendo.com/corp/history.jsp</a:t>
            </a:r>
            <a:endParaRPr lang="en-US" altLang="zh-TW" sz="1662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62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1961: MIT student Steve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Russell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created </a:t>
            </a:r>
            <a:r>
              <a:rPr lang="en-US" altLang="zh-TW" sz="2215" i="1" dirty="0" err="1">
                <a:ea typeface="新細明體" panose="02020500000000000000" pitchFamily="18" charset="-120"/>
              </a:rPr>
              <a:t>Spacewar</a:t>
            </a:r>
            <a:r>
              <a:rPr lang="en-US" altLang="zh-TW" sz="2215" dirty="0">
                <a:ea typeface="新細明體" panose="02020500000000000000" pitchFamily="18" charset="-120"/>
              </a:rPr>
              <a:t>, the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first interactive computer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game; its platform: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a DEC PDP-1</a:t>
            </a:r>
            <a:r>
              <a:rPr lang="en-US" altLang="en-US" sz="1846" dirty="0"/>
              <a:t> </a:t>
            </a:r>
          </a:p>
        </p:txBody>
      </p:sp>
      <p:graphicFrame>
        <p:nvGraphicFramePr>
          <p:cNvPr id="372740" name="Object 4"/>
          <p:cNvGraphicFramePr>
            <a:graphicFrameLocks noChangeAspect="1"/>
          </p:cNvGraphicFramePr>
          <p:nvPr/>
        </p:nvGraphicFramePr>
        <p:xfrm>
          <a:off x="5697415" y="1881555"/>
          <a:ext cx="1688123" cy="858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Bitmap Image" r:id="rId4" imgW="1085714" imgH="552527" progId="Paint.Picture">
                  <p:embed/>
                </p:oleObj>
              </mc:Choice>
              <mc:Fallback>
                <p:oleObj name="Bitmap Image" r:id="rId4" imgW="1085714" imgH="55252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415" y="1881555"/>
                        <a:ext cx="1688123" cy="858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27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3911112"/>
            <a:ext cx="2180492" cy="16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7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47646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4349262" y="5679831"/>
            <a:ext cx="4848017" cy="42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GB" altLang="en-US" sz="1662"/>
              <a:t>Java applet: </a:t>
            </a:r>
            <a:r>
              <a:rPr lang="en-GB" altLang="en-US" sz="1662">
                <a:hlinkClick r:id="rId8"/>
              </a:rPr>
              <a:t>http://www.spacewar.oversigma.com</a:t>
            </a:r>
            <a:endParaRPr lang="en-GB" altLang="en-US" sz="1662"/>
          </a:p>
        </p:txBody>
      </p:sp>
    </p:spTree>
    <p:extLst>
      <p:ext uri="{BB962C8B-B14F-4D97-AF65-F5344CB8AC3E}">
        <p14:creationId xmlns:p14="http://schemas.microsoft.com/office/powerpoint/2010/main" val="22305860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Coin-Op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5521569" cy="37631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1964 : Rosen Enterprise merged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with Service Games to form</a:t>
            </a:r>
          </a:p>
          <a:p>
            <a:pPr>
              <a:buFontTx/>
              <a:buNone/>
            </a:pPr>
            <a:r>
              <a:rPr lang="en-US" altLang="zh-TW" sz="2215" b="1" dirty="0">
                <a:ea typeface="新細明體" panose="02020500000000000000" pitchFamily="18" charset="-120"/>
              </a:rPr>
              <a:t>	Sega Enterprise</a:t>
            </a:r>
          </a:p>
          <a:p>
            <a:pPr>
              <a:buFontTx/>
              <a:buNone/>
            </a:pPr>
            <a:endParaRPr lang="en-US" altLang="zh-TW" sz="1662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1972:</a:t>
            </a:r>
            <a:r>
              <a:rPr lang="en-US" altLang="en-US" sz="2215" dirty="0">
                <a:ea typeface="新細明體" panose="02020500000000000000" pitchFamily="18" charset="-120"/>
              </a:rPr>
              <a:t>Bushnell, who designed 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</a:t>
            </a:r>
            <a:r>
              <a:rPr lang="en-US" altLang="en-US" sz="2215" i="1" dirty="0">
                <a:ea typeface="新細明體" panose="02020500000000000000" pitchFamily="18" charset="-120"/>
              </a:rPr>
              <a:t>Computer Space</a:t>
            </a:r>
            <a:r>
              <a:rPr lang="en-US" altLang="en-US" sz="2215" dirty="0">
                <a:ea typeface="新細明體" panose="02020500000000000000" pitchFamily="18" charset="-120"/>
              </a:rPr>
              <a:t> (1st arcade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game) formed </a:t>
            </a:r>
            <a:r>
              <a:rPr lang="en-US" altLang="en-US" sz="2215" b="1" dirty="0">
                <a:ea typeface="新細明體" panose="02020500000000000000" pitchFamily="18" charset="-120"/>
              </a:rPr>
              <a:t>Atari</a:t>
            </a: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Their first product 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en-US" sz="2215" dirty="0">
                <a:ea typeface="新細明體" panose="02020500000000000000" pitchFamily="18" charset="-120"/>
              </a:rPr>
              <a:t>Pong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en-US" sz="2215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en-US" sz="2215" dirty="0">
                <a:ea typeface="新細明體" panose="02020500000000000000" pitchFamily="18" charset="-120"/>
              </a:rPr>
              <a:t>	</a:t>
            </a:r>
            <a:r>
              <a:rPr lang="en-US" altLang="en-US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en-US" sz="2215" dirty="0">
                <a:ea typeface="新細明體" panose="02020500000000000000" pitchFamily="18" charset="-120"/>
              </a:rPr>
              <a:t> simulate </a:t>
            </a:r>
            <a:r>
              <a:rPr lang="en-US" altLang="en-US" sz="2215" dirty="0" err="1" smtClean="0">
                <a:ea typeface="新細明體" panose="02020500000000000000" pitchFamily="18" charset="-120"/>
              </a:rPr>
              <a:t>ping-pong</a:t>
            </a:r>
            <a:r>
              <a:rPr lang="en-US" altLang="en-US" sz="2215" dirty="0" smtClean="0">
                <a:ea typeface="新細明體" panose="02020500000000000000" pitchFamily="18" charset="-120"/>
              </a:rPr>
              <a:t> </a:t>
            </a:r>
            <a:r>
              <a:rPr lang="en-US" altLang="en-US" sz="2215" dirty="0">
                <a:ea typeface="新細明體" panose="02020500000000000000" pitchFamily="18" charset="-120"/>
              </a:rPr>
              <a:t>game</a:t>
            </a:r>
          </a:p>
        </p:txBody>
      </p:sp>
      <p:pic>
        <p:nvPicPr>
          <p:cNvPr id="3747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8"/>
          <a:stretch>
            <a:fillRect/>
          </a:stretch>
        </p:blipFill>
        <p:spPr bwMode="auto">
          <a:xfrm>
            <a:off x="5627077" y="1811215"/>
            <a:ext cx="1635369" cy="77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7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1" y="3147646"/>
            <a:ext cx="2866292" cy="225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479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4132385"/>
            <a:ext cx="1134208" cy="12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4924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Coin-Op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20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1973: </a:t>
            </a:r>
            <a:r>
              <a:rPr lang="en-US" altLang="zh-TW" sz="2215" b="1" dirty="0">
                <a:ea typeface="新細明體" panose="02020500000000000000" pitchFamily="18" charset="-120"/>
              </a:rPr>
              <a:t>Taito</a:t>
            </a:r>
            <a:r>
              <a:rPr lang="en-US" altLang="zh-TW" sz="2215" dirty="0">
                <a:ea typeface="新細明體" panose="02020500000000000000" pitchFamily="18" charset="-120"/>
              </a:rPr>
              <a:t>, </a:t>
            </a:r>
            <a:r>
              <a:rPr lang="en-US" altLang="zh-TW" sz="2215" b="1" dirty="0">
                <a:ea typeface="新細明體" panose="02020500000000000000" pitchFamily="18" charset="-120"/>
              </a:rPr>
              <a:t>Midway</a:t>
            </a:r>
            <a:r>
              <a:rPr lang="en-US" altLang="zh-TW" sz="2215" dirty="0">
                <a:ea typeface="新細明體" panose="02020500000000000000" pitchFamily="18" charset="-120"/>
              </a:rPr>
              <a:t> entered the business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1975: </a:t>
            </a:r>
            <a:r>
              <a:rPr lang="en-US" altLang="zh-TW" sz="2215" b="1" dirty="0">
                <a:ea typeface="新細明體" panose="02020500000000000000" pitchFamily="18" charset="-120"/>
              </a:rPr>
              <a:t>Namco </a:t>
            </a:r>
            <a:r>
              <a:rPr lang="en-US" altLang="zh-TW" sz="2215" dirty="0">
                <a:ea typeface="新細明體" panose="02020500000000000000" pitchFamily="18" charset="-120"/>
              </a:rPr>
              <a:t>started making games</a:t>
            </a: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1978: </a:t>
            </a:r>
            <a:r>
              <a:rPr lang="en-US" altLang="zh-TW" sz="2215" b="1" dirty="0">
                <a:ea typeface="新細明體" panose="02020500000000000000" pitchFamily="18" charset="-120"/>
              </a:rPr>
              <a:t>Midway </a:t>
            </a:r>
            <a:r>
              <a:rPr lang="en-US" altLang="zh-TW" sz="2215" dirty="0" err="1">
                <a:ea typeface="新細明體" panose="02020500000000000000" pitchFamily="18" charset="-120"/>
              </a:rPr>
              <a:t>shiped</a:t>
            </a:r>
            <a:r>
              <a:rPr lang="en-US" altLang="zh-TW" sz="2215" dirty="0">
                <a:ea typeface="新細明體" panose="02020500000000000000" pitchFamily="18" charset="-120"/>
              </a:rPr>
              <a:t> Space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Invaders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215" dirty="0">
                <a:ea typeface="新細明體" panose="02020500000000000000" pitchFamily="18" charset="-120"/>
              </a:rPr>
              <a:t>1979: Namco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Pac-man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215" b="1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We refer it as the age of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Arcade (</a:t>
            </a:r>
            <a:r>
              <a:rPr lang="en-US" altLang="zh-TW" sz="2215" b="1" dirty="0">
                <a:ea typeface="新細明體" panose="02020500000000000000" pitchFamily="18" charset="-120"/>
              </a:rPr>
              <a:t>coin-op</a:t>
            </a:r>
            <a:r>
              <a:rPr lang="en-US" altLang="zh-TW" sz="2215" dirty="0">
                <a:ea typeface="新細明體" panose="02020500000000000000" pitchFamily="18" charset="-120"/>
              </a:rPr>
              <a:t>) games.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Note: An arcade game is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a coin-operated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entertainment machine</a:t>
            </a:r>
          </a:p>
        </p:txBody>
      </p:sp>
      <p:graphicFrame>
        <p:nvGraphicFramePr>
          <p:cNvPr id="373770" name="Object 10"/>
          <p:cNvGraphicFramePr>
            <a:graphicFrameLocks noChangeAspect="1"/>
          </p:cNvGraphicFramePr>
          <p:nvPr/>
        </p:nvGraphicFramePr>
        <p:xfrm>
          <a:off x="6752492" y="1529862"/>
          <a:ext cx="2110154" cy="1843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Photo Editor Photo" r:id="rId3" imgW="7647619" imgH="5723810" progId="MSPhotoEd.3">
                  <p:embed/>
                </p:oleObj>
              </mc:Choice>
              <mc:Fallback>
                <p:oleObj name="Photo Editor Photo" r:id="rId3" imgW="7647619" imgH="57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429" r="7857"/>
                      <a:stretch>
                        <a:fillRect/>
                      </a:stretch>
                    </p:blipFill>
                    <p:spPr bwMode="auto">
                      <a:xfrm>
                        <a:off x="6752492" y="1529862"/>
                        <a:ext cx="2110154" cy="1843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3772" name="Picture 12" descr="The Japanese version of the Space Invaders arcade cabinet.  (Note Joystick)">
            <a:hlinkClick r:id="rId5" tooltip="The Japanese version of the Space Invaders arcade cabinet.  (Note Joystick)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2936631"/>
            <a:ext cx="1639766" cy="30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74" name="Picture 14" descr="Image:Pac-man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3429000"/>
            <a:ext cx="1969477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507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4044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1979: </a:t>
            </a:r>
            <a:r>
              <a:rPr lang="en-US" altLang="zh-TW" sz="2215" b="1">
                <a:ea typeface="新細明體" panose="02020500000000000000" pitchFamily="18" charset="-120"/>
              </a:rPr>
              <a:t>Capcom </a:t>
            </a:r>
            <a:r>
              <a:rPr lang="en-US" altLang="zh-TW" sz="2215">
                <a:ea typeface="新細明體" panose="02020500000000000000" pitchFamily="18" charset="-120"/>
              </a:rPr>
              <a:t>founded in Japan</a:t>
            </a:r>
          </a:p>
          <a:p>
            <a:pPr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1980: Atari releases Space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Invaders (selling </a:t>
            </a:r>
            <a:r>
              <a:rPr lang="en-US" altLang="zh-TW" sz="2215" b="1">
                <a:ea typeface="新細明體" panose="02020500000000000000" pitchFamily="18" charset="-120"/>
              </a:rPr>
              <a:t>home versions</a:t>
            </a:r>
            <a:endParaRPr lang="en-US" altLang="zh-TW" sz="2215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of arcade hits)</a:t>
            </a:r>
          </a:p>
          <a:p>
            <a:pPr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1983: Nintendo test-markets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the </a:t>
            </a:r>
            <a:r>
              <a:rPr lang="en-US" altLang="zh-TW" sz="2215" b="1">
                <a:ea typeface="新細明體" panose="02020500000000000000" pitchFamily="18" charset="-120"/>
              </a:rPr>
              <a:t>Famicom </a:t>
            </a:r>
            <a:r>
              <a:rPr lang="en-US" altLang="zh-TW" sz="2215">
                <a:ea typeface="新細明體" panose="02020500000000000000" pitchFamily="18" charset="-120"/>
              </a:rPr>
              <a:t>in New York as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Nintendo Entertainment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System (</a:t>
            </a:r>
            <a:r>
              <a:rPr lang="en-US" altLang="zh-TW" sz="2215" b="1">
                <a:ea typeface="新細明體" panose="02020500000000000000" pitchFamily="18" charset="-120"/>
              </a:rPr>
              <a:t>NES</a:t>
            </a:r>
            <a:r>
              <a:rPr lang="en-US" altLang="zh-TW" sz="2215">
                <a:ea typeface="新細明體" panose="02020500000000000000" pitchFamily="18" charset="-120"/>
              </a:rPr>
              <a:t>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</a:t>
            </a:r>
            <a:r>
              <a:rPr lang="en-US" altLang="zh-TW" sz="2215" b="1">
                <a:ea typeface="新細明體" panose="02020500000000000000" pitchFamily="18" charset="-120"/>
              </a:rPr>
              <a:t>Mario Bros</a:t>
            </a:r>
            <a:r>
              <a:rPr lang="en-US" altLang="zh-TW" sz="2215">
                <a:ea typeface="新細明體" panose="02020500000000000000" pitchFamily="18" charset="-120"/>
              </a:rPr>
              <a:t>: 1983,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</a:t>
            </a:r>
            <a:r>
              <a:rPr lang="en-US" altLang="zh-TW" sz="2215" b="1">
                <a:ea typeface="新細明體" panose="02020500000000000000" pitchFamily="18" charset="-120"/>
              </a:rPr>
              <a:t>Super Mario Bros.</a:t>
            </a:r>
            <a:r>
              <a:rPr lang="en-US" altLang="zh-TW" sz="2215">
                <a:ea typeface="新細明體" panose="02020500000000000000" pitchFamily="18" charset="-120"/>
              </a:rPr>
              <a:t>: 1985</a:t>
            </a:r>
          </a:p>
        </p:txBody>
      </p:sp>
      <p:pic>
        <p:nvPicPr>
          <p:cNvPr id="3758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4" y="1740877"/>
            <a:ext cx="2813538" cy="20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582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2" y="3991708"/>
            <a:ext cx="2250831" cy="18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5833" name="AutoShape 25" descr="Mario Bros. screen shot"/>
          <p:cNvSpPr>
            <a:spLocks noChangeAspect="1" noChangeArrowheads="1"/>
          </p:cNvSpPr>
          <p:nvPr/>
        </p:nvSpPr>
        <p:spPr bwMode="auto">
          <a:xfrm>
            <a:off x="3298581" y="2284536"/>
            <a:ext cx="2700703" cy="23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5836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991708"/>
            <a:ext cx="2066192" cy="18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3621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5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015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6469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Classic RPG Games (Home Entertainment)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More NES Games (Japan):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1985: </a:t>
            </a:r>
            <a:r>
              <a:rPr lang="en-US" altLang="zh-TW" sz="2215" b="1">
                <a:ea typeface="新細明體" panose="02020500000000000000" pitchFamily="18" charset="-120"/>
              </a:rPr>
              <a:t>Dragon Quest</a:t>
            </a:r>
            <a:r>
              <a:rPr lang="en-US" altLang="zh-TW" sz="2215">
                <a:ea typeface="新細明體" panose="02020500000000000000" pitchFamily="18" charset="-120"/>
              </a:rPr>
              <a:t> / </a:t>
            </a:r>
            <a:r>
              <a:rPr lang="en-US" altLang="zh-TW" sz="2215" b="1">
                <a:ea typeface="新細明體" panose="02020500000000000000" pitchFamily="18" charset="-120"/>
              </a:rPr>
              <a:t>Dragon Warrior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</a:t>
            </a:r>
            <a:r>
              <a:rPr lang="en-US" altLang="zh-TW" sz="2215">
                <a:ea typeface="新細明體" panose="02020500000000000000" pitchFamily="18" charset="-120"/>
              </a:rPr>
              <a:t>1986: </a:t>
            </a:r>
            <a:r>
              <a:rPr lang="en-US" altLang="zh-TW" sz="2215" b="1">
                <a:ea typeface="新細明體" panose="02020500000000000000" pitchFamily="18" charset="-120"/>
              </a:rPr>
              <a:t>Legend of Zelda</a:t>
            </a:r>
            <a:endParaRPr lang="en-US" altLang="zh-TW" sz="2215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1987: </a:t>
            </a:r>
            <a:r>
              <a:rPr lang="en-US" altLang="zh-TW" sz="2215" b="1">
                <a:ea typeface="新細明體" panose="02020500000000000000" pitchFamily="18" charset="-120"/>
              </a:rPr>
              <a:t>SquareSoft </a:t>
            </a:r>
            <a:r>
              <a:rPr lang="en-US" altLang="zh-TW" sz="2215">
                <a:ea typeface="新細明體" panose="02020500000000000000" pitchFamily="18" charset="-120"/>
              </a:rPr>
              <a:t>published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</a:t>
            </a:r>
            <a:r>
              <a:rPr lang="en-US" altLang="zh-TW" sz="2215" b="1">
                <a:ea typeface="新細明體" panose="02020500000000000000" pitchFamily="18" charset="-120"/>
              </a:rPr>
              <a:t>Final Fantasy</a:t>
            </a:r>
            <a:r>
              <a:rPr lang="en-US" altLang="zh-TW" sz="2215">
                <a:ea typeface="新細明體" panose="02020500000000000000" pitchFamily="18" charset="-120"/>
              </a:rPr>
              <a:t> (first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version)</a:t>
            </a:r>
          </a:p>
        </p:txBody>
      </p:sp>
      <p:pic>
        <p:nvPicPr>
          <p:cNvPr id="390158" name="Picture 14" descr="Outside the Kingdom of Coneria (NES version shown)">
            <a:hlinkClick r:id="rId2" tooltip="Outside the Kingdom of Coneria (NES version shown)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4026877"/>
            <a:ext cx="2461846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59" name="Text Box 15"/>
          <p:cNvSpPr txBox="1">
            <a:spLocks noChangeArrowheads="1"/>
          </p:cNvSpPr>
          <p:nvPr/>
        </p:nvSpPr>
        <p:spPr bwMode="auto">
          <a:xfrm>
            <a:off x="6260123" y="3710354"/>
            <a:ext cx="1308587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/>
              <a:t>Final Fantasy</a:t>
            </a:r>
          </a:p>
        </p:txBody>
      </p:sp>
      <p:pic>
        <p:nvPicPr>
          <p:cNvPr id="39016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4" y="4031274"/>
            <a:ext cx="2268415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61" name="Picture 17" descr="游戏的战斗画面，其中的怪物就是史莱姆">
            <a:hlinkClick r:id="rId5" tooltip="游戏的战斗画面，其中的怪物就是史莱姆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82262"/>
            <a:ext cx="2461846" cy="20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62" name="Text Box 18"/>
          <p:cNvSpPr txBox="1">
            <a:spLocks noChangeArrowheads="1"/>
          </p:cNvSpPr>
          <p:nvPr/>
        </p:nvSpPr>
        <p:spPr bwMode="auto">
          <a:xfrm>
            <a:off x="6268915" y="1389185"/>
            <a:ext cx="1457666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/>
              <a:t>Dragon Quest I</a:t>
            </a:r>
          </a:p>
        </p:txBody>
      </p:sp>
    </p:spTree>
    <p:extLst>
      <p:ext uri="{BB962C8B-B14F-4D97-AF65-F5344CB8AC3E}">
        <p14:creationId xmlns:p14="http://schemas.microsoft.com/office/powerpoint/2010/main" val="39495584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Overview</a:t>
            </a:r>
            <a:endParaRPr lang="en-US" altLang="en-US" dirty="0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Motivation: Why Games?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Game Mechanics (Non-digital Games)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History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Category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Platform</a:t>
            </a: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821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9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89140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1985: Russian mathematician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Alex Pajitnov designed </a:t>
            </a:r>
            <a:r>
              <a:rPr lang="en-US" altLang="zh-TW" sz="2215" b="1">
                <a:ea typeface="新細明體" panose="02020500000000000000" pitchFamily="18" charset="-120"/>
              </a:rPr>
              <a:t>Tetris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</a:t>
            </a:r>
            <a:r>
              <a:rPr lang="en-US" altLang="zh-TW" sz="2215">
                <a:ea typeface="新細明體" panose="02020500000000000000" pitchFamily="18" charset="-120"/>
              </a:rPr>
              <a:t>(running on PC)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1987: NEC released the </a:t>
            </a:r>
            <a:r>
              <a:rPr lang="en-US" altLang="zh-TW" sz="2215" b="1">
                <a:ea typeface="新細明體" panose="02020500000000000000" pitchFamily="18" charset="-120"/>
              </a:rPr>
              <a:t>PC-engine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console in Japan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1988: Sega released the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16-bit Mega Drive</a:t>
            </a:r>
            <a:endParaRPr lang="en-US" altLang="zh-TW" sz="2215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endParaRPr lang="en-US" altLang="zh-TW" sz="2215">
              <a:ea typeface="新細明體" panose="02020500000000000000" pitchFamily="18" charset="-120"/>
            </a:endParaRPr>
          </a:p>
        </p:txBody>
      </p:sp>
      <p:pic>
        <p:nvPicPr>
          <p:cNvPr id="38914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6" y="1695779"/>
            <a:ext cx="2039815" cy="20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91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998675"/>
              </p:ext>
            </p:extLst>
          </p:nvPr>
        </p:nvGraphicFramePr>
        <p:xfrm>
          <a:off x="5486400" y="4115448"/>
          <a:ext cx="3094892" cy="235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Bitmap Image" r:id="rId4" imgW="5466667" imgH="4153480" progId="Paint.Picture">
                  <p:embed/>
                </p:oleObj>
              </mc:Choice>
              <mc:Fallback>
                <p:oleObj name="Bitmap Image" r:id="rId4" imgW="5466667" imgH="41534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5448"/>
                        <a:ext cx="3094892" cy="23504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43" name="Picture 23" descr="Sega Mega Drive, European/Australasian (PAL) version.">
            <a:hlinkClick r:id="rId6" tooltip="Sega Mega Drive, European/Australasian (PAL) version.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96" y="5289112"/>
            <a:ext cx="2700704" cy="1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44" name="Text Box 24"/>
          <p:cNvSpPr txBox="1">
            <a:spLocks noChangeArrowheads="1"/>
          </p:cNvSpPr>
          <p:nvPr/>
        </p:nvSpPr>
        <p:spPr bwMode="auto">
          <a:xfrm>
            <a:off x="5410200" y="3740718"/>
            <a:ext cx="1077754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PC Engine</a:t>
            </a:r>
          </a:p>
        </p:txBody>
      </p:sp>
      <p:sp>
        <p:nvSpPr>
          <p:cNvPr id="389145" name="Text Box 25"/>
          <p:cNvSpPr txBox="1">
            <a:spLocks noChangeArrowheads="1"/>
          </p:cNvSpPr>
          <p:nvPr/>
        </p:nvSpPr>
        <p:spPr bwMode="auto">
          <a:xfrm>
            <a:off x="1833132" y="4953000"/>
            <a:ext cx="1138668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Mega Drive</a:t>
            </a:r>
          </a:p>
        </p:txBody>
      </p:sp>
    </p:spTree>
    <p:extLst>
      <p:ext uri="{BB962C8B-B14F-4D97-AF65-F5344CB8AC3E}">
        <p14:creationId xmlns:p14="http://schemas.microsoft.com/office/powerpoint/2010/main" val="36590195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117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6469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1988: Nintendo released </a:t>
            </a:r>
            <a:r>
              <a:rPr lang="en-US" altLang="zh-TW" sz="2215" b="1">
                <a:ea typeface="新細明體" panose="02020500000000000000" pitchFamily="18" charset="-120"/>
              </a:rPr>
              <a:t>Game Boy</a:t>
            </a:r>
            <a:r>
              <a:rPr lang="en-US" altLang="zh-TW" sz="2215">
                <a:ea typeface="新細明體" panose="02020500000000000000" pitchFamily="18" charset="-120"/>
              </a:rPr>
              <a:t> worldwide (Handheld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console), &gt;110 million were sold up to 2000.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1990: Nintendo later released 16-bit Super NES (</a:t>
            </a:r>
            <a:r>
              <a:rPr lang="en-US" altLang="zh-TW" sz="2215" b="1">
                <a:ea typeface="新細明體" panose="02020500000000000000" pitchFamily="18" charset="-120"/>
              </a:rPr>
              <a:t>SNES</a:t>
            </a:r>
            <a:r>
              <a:rPr lang="en-US" altLang="zh-TW" sz="2215">
                <a:ea typeface="新細明體" panose="02020500000000000000" pitchFamily="18" charset="-120"/>
              </a:rPr>
              <a:t>)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Classic game: </a:t>
            </a:r>
            <a:r>
              <a:rPr lang="en-US" altLang="zh-TW" sz="2215" i="1">
                <a:ea typeface="新細明體" panose="02020500000000000000" pitchFamily="18" charset="-120"/>
              </a:rPr>
              <a:t>Mario Super World</a:t>
            </a:r>
          </a:p>
        </p:txBody>
      </p:sp>
      <p:pic>
        <p:nvPicPr>
          <p:cNvPr id="391180" name="Picture 12" descr="The PAL version of SNES (Europe)">
            <a:hlinkClick r:id="rId2" tooltip="The PAL version of SNES (Europe)"/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3481754"/>
            <a:ext cx="2813538" cy="24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81" name="Picture 13" descr="&quot;Nintendo's strongest selling point, however, was the game that came packed in with the Super NES console—Super Mario World.&quot;">
            <a:hlinkClick r:id="rId4" tooltip="&quot;Nintendo's strongest selling point, however, was the game that came packed in with the Super NES console—Super Mario World.&quot;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08" y="3729405"/>
            <a:ext cx="2250831" cy="19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8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4167"/>
          <a:stretch>
            <a:fillRect/>
          </a:stretch>
        </p:blipFill>
        <p:spPr bwMode="auto">
          <a:xfrm>
            <a:off x="5627077" y="3147646"/>
            <a:ext cx="3376246" cy="26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38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0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220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1991: </a:t>
            </a:r>
            <a:r>
              <a:rPr lang="en-US" altLang="zh-TW" sz="2215" b="1">
                <a:ea typeface="新細明體" panose="02020500000000000000" pitchFamily="18" charset="-120"/>
              </a:rPr>
              <a:t>Capcom </a:t>
            </a:r>
            <a:r>
              <a:rPr lang="en-US" altLang="zh-TW" sz="2215">
                <a:ea typeface="新細明體" panose="02020500000000000000" pitchFamily="18" charset="-120"/>
              </a:rPr>
              <a:t>released the arcade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game </a:t>
            </a:r>
            <a:r>
              <a:rPr lang="en-US" altLang="zh-TW" sz="2215" b="1">
                <a:ea typeface="新細明體" panose="02020500000000000000" pitchFamily="18" charset="-120"/>
              </a:rPr>
              <a:t>Street Fighter II</a:t>
            </a:r>
            <a:r>
              <a:rPr lang="en-US" altLang="zh-TW" sz="2215">
                <a:ea typeface="新細明體" panose="02020500000000000000" pitchFamily="18" charset="-120"/>
              </a:rPr>
              <a:t>, later moved 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to PC and Console game markets</a:t>
            </a:r>
          </a:p>
          <a:p>
            <a:r>
              <a:rPr lang="en-US" altLang="zh-TW" sz="2215">
                <a:ea typeface="新細明體" panose="02020500000000000000" pitchFamily="18" charset="-120"/>
              </a:rPr>
              <a:t>1992/1993: </a:t>
            </a:r>
            <a:r>
              <a:rPr lang="en-US" altLang="zh-TW" sz="2215" b="1">
                <a:ea typeface="新細明體" panose="02020500000000000000" pitchFamily="18" charset="-120"/>
              </a:rPr>
              <a:t>Id Software </a:t>
            </a:r>
            <a:r>
              <a:rPr lang="en-US" altLang="zh-TW" sz="2215">
                <a:ea typeface="新細明體" panose="02020500000000000000" pitchFamily="18" charset="-120"/>
              </a:rPr>
              <a:t>published</a:t>
            </a:r>
          </a:p>
          <a:p>
            <a:pPr>
              <a:buFontTx/>
              <a:buNone/>
            </a:pPr>
            <a:r>
              <a:rPr lang="en-US" altLang="zh-TW" sz="2215" b="1">
                <a:ea typeface="新細明體" panose="02020500000000000000" pitchFamily="18" charset="-120"/>
              </a:rPr>
              <a:t>	Wolf3D </a:t>
            </a:r>
            <a:r>
              <a:rPr lang="en-US" altLang="zh-TW" sz="2215">
                <a:ea typeface="新細明體" panose="02020500000000000000" pitchFamily="18" charset="-120"/>
              </a:rPr>
              <a:t>and </a:t>
            </a:r>
            <a:r>
              <a:rPr lang="en-US" altLang="zh-TW" sz="2215" b="1">
                <a:ea typeface="新細明體" panose="02020500000000000000" pitchFamily="18" charset="-120"/>
              </a:rPr>
              <a:t>Doom </a:t>
            </a:r>
            <a:r>
              <a:rPr lang="en-US" altLang="zh-TW" sz="2215">
                <a:ea typeface="新細明體" panose="02020500000000000000" pitchFamily="18" charset="-120"/>
              </a:rPr>
              <a:t>for PCs:</a:t>
            </a:r>
          </a:p>
          <a:p>
            <a:pPr lvl="1"/>
            <a:r>
              <a:rPr lang="en-US" altLang="zh-TW" sz="1846">
                <a:ea typeface="新細明體" panose="02020500000000000000" pitchFamily="18" charset="-120"/>
              </a:rPr>
              <a:t>Defines 3D FPS game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(FPS = First Person Shooting)</a:t>
            </a:r>
          </a:p>
          <a:p>
            <a:pPr lvl="1"/>
            <a:r>
              <a:rPr lang="en-US" altLang="zh-TW" sz="1846">
                <a:ea typeface="新細明體" panose="02020500000000000000" pitchFamily="18" charset="-120"/>
              </a:rPr>
              <a:t>Allows two players connect 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head to head over the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phone lines (Deathmatch)</a:t>
            </a:r>
          </a:p>
        </p:txBody>
      </p:sp>
      <p:pic>
        <p:nvPicPr>
          <p:cNvPr id="3922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83391"/>
            <a:ext cx="3235569" cy="20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22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9"/>
          <a:stretch>
            <a:fillRect/>
          </a:stretch>
        </p:blipFill>
        <p:spPr bwMode="auto">
          <a:xfrm>
            <a:off x="4413738" y="3916899"/>
            <a:ext cx="2602523" cy="168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209" name="Picture 17" descr="Episode I: Knee-Deep in the Dead takes place in the military base on Phobos. In this image the main character is currently using the chainsaw, a powerful mêlée-only weapon. Pools of toxic waste are visible on both sides, and a zombified human approaches.">
            <a:hlinkClick r:id="rId4" tooltip="Episode I: Knee-Deep in the Dead takes place in the military base on Phobos. In this image the main character is currently using the chainsaw, a powerful mêlée-only weapon. Pools of toxic waste are visible on both sides, and a zombified human approaches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31453"/>
            <a:ext cx="2532185" cy="158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210" name="Rectangle 18"/>
          <p:cNvSpPr>
            <a:spLocks noChangeArrowheads="1"/>
          </p:cNvSpPr>
          <p:nvPr/>
        </p:nvSpPr>
        <p:spPr bwMode="auto">
          <a:xfrm>
            <a:off x="4491404" y="5580184"/>
            <a:ext cx="905912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zh-TW">
                <a:latin typeface="Tahoma" panose="020B0604030504040204" pitchFamily="34" charset="0"/>
              </a:rPr>
              <a:t>Wolf3D</a:t>
            </a:r>
            <a:endParaRPr lang="en-GB" altLang="en-US">
              <a:latin typeface="Tahoma" panose="020B0604030504040204" pitchFamily="34" charset="0"/>
            </a:endParaRPr>
          </a:p>
        </p:txBody>
      </p:sp>
      <p:sp>
        <p:nvSpPr>
          <p:cNvPr id="392211" name="Rectangle 19"/>
          <p:cNvSpPr>
            <a:spLocks noChangeArrowheads="1"/>
          </p:cNvSpPr>
          <p:nvPr/>
        </p:nvSpPr>
        <p:spPr bwMode="auto">
          <a:xfrm>
            <a:off x="7848600" y="4032738"/>
            <a:ext cx="832495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zh-TW">
                <a:latin typeface="Tahoma" panose="020B0604030504040204" pitchFamily="34" charset="0"/>
              </a:rPr>
              <a:t>DOOM</a:t>
            </a:r>
            <a:endParaRPr lang="en-GB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030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3229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Furious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competition </a:t>
            </a:r>
            <a:r>
              <a:rPr lang="en-US" altLang="zh-TW" sz="2215" dirty="0">
                <a:ea typeface="新細明體" panose="02020500000000000000" pitchFamily="18" charset="-120"/>
              </a:rPr>
              <a:t>began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1996: </a:t>
            </a:r>
            <a:r>
              <a:rPr lang="en-US" altLang="zh-TW" sz="2215" b="1" dirty="0">
                <a:ea typeface="新細明體" panose="02020500000000000000" pitchFamily="18" charset="-120"/>
              </a:rPr>
              <a:t>Nintendo 64</a:t>
            </a:r>
            <a:r>
              <a:rPr lang="en-US" altLang="zh-TW" sz="2215" dirty="0">
                <a:ea typeface="新細明體" panose="02020500000000000000" pitchFamily="18" charset="-120"/>
              </a:rPr>
              <a:t> launched (Super Mario 64)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1997: </a:t>
            </a:r>
            <a:r>
              <a:rPr lang="en-US" altLang="zh-TW" sz="2215" b="1" dirty="0">
                <a:ea typeface="新細明體" panose="02020500000000000000" pitchFamily="18" charset="-120"/>
              </a:rPr>
              <a:t>Sega </a:t>
            </a:r>
            <a:r>
              <a:rPr lang="en-US" altLang="zh-TW" sz="2215" dirty="0">
                <a:ea typeface="新細明體" panose="02020500000000000000" pitchFamily="18" charset="-120"/>
              </a:rPr>
              <a:t>discontinues </a:t>
            </a:r>
            <a:r>
              <a:rPr lang="en-US" altLang="zh-TW" sz="2215" b="1" dirty="0">
                <a:ea typeface="新細明體" panose="02020500000000000000" pitchFamily="18" charset="-120"/>
              </a:rPr>
              <a:t>Saturn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	   </a:t>
            </a:r>
            <a:r>
              <a:rPr lang="en-US" altLang="zh-TW" sz="2215" b="1" dirty="0">
                <a:ea typeface="新細明體" panose="02020500000000000000" pitchFamily="18" charset="-120"/>
              </a:rPr>
              <a:t>Bandai </a:t>
            </a:r>
            <a:r>
              <a:rPr lang="en-US" altLang="zh-TW" sz="2215" dirty="0">
                <a:ea typeface="新細明體" panose="02020500000000000000" pitchFamily="18" charset="-120"/>
              </a:rPr>
              <a:t>releases </a:t>
            </a:r>
            <a:r>
              <a:rPr lang="en-US" altLang="zh-TW" sz="2215" b="1" dirty="0" err="1">
                <a:ea typeface="新細明體" panose="02020500000000000000" pitchFamily="18" charset="-120"/>
              </a:rPr>
              <a:t>Tamagochi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39323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85" y="1740877"/>
            <a:ext cx="1689589" cy="16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7" y="3569678"/>
            <a:ext cx="2782766" cy="20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07" y="3569677"/>
            <a:ext cx="2672862" cy="200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1" y="3525716"/>
            <a:ext cx="2743200" cy="210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3430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425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Furious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competition 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i="1" dirty="0">
                <a:ea typeface="新細明體" panose="02020500000000000000" pitchFamily="18" charset="-120"/>
              </a:rPr>
              <a:t>Sega going down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2000: </a:t>
            </a:r>
            <a:r>
              <a:rPr lang="en-US" altLang="zh-TW" sz="2215" b="1" dirty="0">
                <a:ea typeface="新細明體" panose="02020500000000000000" pitchFamily="18" charset="-120"/>
              </a:rPr>
              <a:t>Sony </a:t>
            </a:r>
            <a:r>
              <a:rPr lang="en-US" altLang="zh-TW" sz="2215" dirty="0">
                <a:ea typeface="新細明體" panose="02020500000000000000" pitchFamily="18" charset="-120"/>
              </a:rPr>
              <a:t>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2</a:t>
            </a:r>
            <a:r>
              <a:rPr lang="en-US" altLang="zh-TW" sz="2215" dirty="0">
                <a:ea typeface="新細明體" panose="02020500000000000000" pitchFamily="18" charset="-120"/>
              </a:rPr>
              <a:t> in Japan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2001: </a:t>
            </a:r>
            <a:r>
              <a:rPr lang="en-US" altLang="zh-TW" sz="2215" b="1" dirty="0">
                <a:ea typeface="新細明體" panose="02020500000000000000" pitchFamily="18" charset="-120"/>
              </a:rPr>
              <a:t>Sega</a:t>
            </a:r>
            <a:r>
              <a:rPr lang="en-US" altLang="zh-TW" sz="2215" dirty="0">
                <a:ea typeface="新細明體" panose="02020500000000000000" pitchFamily="18" charset="-120"/>
              </a:rPr>
              <a:t> discontinued </a:t>
            </a:r>
            <a:r>
              <a:rPr lang="en-US" altLang="zh-TW" sz="2215" b="1" dirty="0">
                <a:ea typeface="新細明體" panose="02020500000000000000" pitchFamily="18" charset="-120"/>
              </a:rPr>
              <a:t>Dreamcast</a:t>
            </a:r>
            <a:r>
              <a:rPr lang="en-US" altLang="zh-TW" sz="2215" dirty="0">
                <a:ea typeface="新細明體" panose="02020500000000000000" pitchFamily="18" charset="-120"/>
              </a:rPr>
              <a:t> (left in 2002)</a:t>
            </a:r>
            <a:endParaRPr lang="en-US" altLang="zh-TW" sz="2215" b="1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	   Nintendo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GameCube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	   Microsoft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Xbox </a:t>
            </a:r>
            <a:r>
              <a:rPr lang="en-US" altLang="zh-TW" sz="2215" dirty="0">
                <a:ea typeface="新細明體" panose="02020500000000000000" pitchFamily="18" charset="-120"/>
              </a:rPr>
              <a:t>(</a:t>
            </a:r>
            <a:r>
              <a:rPr lang="en-US" altLang="zh-TW" sz="2215" b="1" dirty="0" err="1">
                <a:ea typeface="新細明體" panose="02020500000000000000" pitchFamily="18" charset="-120"/>
              </a:rPr>
              <a:t>Nvidia</a:t>
            </a:r>
            <a:r>
              <a:rPr lang="en-US" altLang="zh-TW" sz="2215" b="1" dirty="0">
                <a:ea typeface="新細明體" panose="02020500000000000000" pitchFamily="18" charset="-120"/>
              </a:rPr>
              <a:t> </a:t>
            </a:r>
            <a:r>
              <a:rPr lang="en-US" altLang="zh-TW" sz="2215" dirty="0">
                <a:ea typeface="新細明體" panose="02020500000000000000" pitchFamily="18" charset="-120"/>
              </a:rPr>
              <a:t>Graphics Chip)</a:t>
            </a:r>
          </a:p>
        </p:txBody>
      </p:sp>
      <p:pic>
        <p:nvPicPr>
          <p:cNvPr id="394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3851031"/>
            <a:ext cx="2513135" cy="188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54" name="Picture 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3833446"/>
            <a:ext cx="1991458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55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3851031"/>
            <a:ext cx="2602523" cy="195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461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7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527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2600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 smtClean="0">
                <a:ea typeface="新細明體" panose="02020500000000000000" pitchFamily="18" charset="-120"/>
              </a:rPr>
              <a:t>2001</a:t>
            </a:r>
            <a:r>
              <a:rPr lang="en-US" altLang="zh-TW" sz="2215" dirty="0">
                <a:ea typeface="新細明體" panose="02020500000000000000" pitchFamily="18" charset="-120"/>
              </a:rPr>
              <a:t>: Nintendo launched </a:t>
            </a:r>
            <a:r>
              <a:rPr lang="en-US" altLang="zh-TW" sz="2215" b="1" dirty="0">
                <a:ea typeface="新細明體" panose="02020500000000000000" pitchFamily="18" charset="-120"/>
              </a:rPr>
              <a:t>Game Boy Advance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2004: Nintendo launched dual screen </a:t>
            </a:r>
            <a:r>
              <a:rPr lang="en-US" altLang="zh-TW" sz="2215" b="1" dirty="0">
                <a:ea typeface="新細明體" panose="02020500000000000000" pitchFamily="18" charset="-120"/>
              </a:rPr>
              <a:t>NDS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(</a:t>
            </a:r>
            <a:r>
              <a:rPr lang="en-US" altLang="zh-TW" sz="2215" b="1" dirty="0">
                <a:ea typeface="新細明體" panose="02020500000000000000" pitchFamily="18" charset="-120"/>
              </a:rPr>
              <a:t>portable</a:t>
            </a:r>
            <a:r>
              <a:rPr lang="en-US" altLang="zh-TW" sz="2215" dirty="0">
                <a:ea typeface="新細明體" panose="02020500000000000000" pitchFamily="18" charset="-120"/>
              </a:rPr>
              <a:t>); wireless multiplayer and touch screen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control; Sony released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Portable (PSP)</a:t>
            </a:r>
            <a:r>
              <a:rPr lang="en-US" altLang="zh-TW" sz="2215" dirty="0">
                <a:ea typeface="新細明體" panose="02020500000000000000" pitchFamily="18" charset="-120"/>
              </a:rPr>
              <a:t/>
            </a:r>
            <a:br>
              <a:rPr lang="en-US" altLang="zh-TW" sz="2215" dirty="0">
                <a:ea typeface="新細明體" panose="02020500000000000000" pitchFamily="18" charset="-120"/>
              </a:rPr>
            </a:b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3952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6" t="1602"/>
          <a:stretch>
            <a:fillRect/>
          </a:stretch>
        </p:blipFill>
        <p:spPr bwMode="auto">
          <a:xfrm>
            <a:off x="3144260" y="4255476"/>
            <a:ext cx="2250831" cy="21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91" y="4769010"/>
            <a:ext cx="3656134" cy="160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00" y="2189385"/>
            <a:ext cx="1828800" cy="14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5283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5" y="4572000"/>
            <a:ext cx="2954215" cy="17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5284" name="Text Box 20"/>
          <p:cNvSpPr txBox="1">
            <a:spLocks noChangeArrowheads="1"/>
          </p:cNvSpPr>
          <p:nvPr/>
        </p:nvSpPr>
        <p:spPr bwMode="auto">
          <a:xfrm>
            <a:off x="560716" y="4162100"/>
            <a:ext cx="2164590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Game Boy </a:t>
            </a:r>
            <a:r>
              <a:rPr lang="en-US" altLang="en-US" sz="1477" dirty="0" smtClean="0"/>
              <a:t>Advance </a:t>
            </a:r>
            <a:r>
              <a:rPr lang="en-US" altLang="en-US" sz="1477" dirty="0"/>
              <a:t>SP</a:t>
            </a:r>
            <a:endParaRPr lang="en-GB" altLang="en-US" sz="1477" dirty="0"/>
          </a:p>
        </p:txBody>
      </p:sp>
      <p:sp>
        <p:nvSpPr>
          <p:cNvPr id="395286" name="Text Box 22"/>
          <p:cNvSpPr txBox="1">
            <a:spLocks noChangeArrowheads="1"/>
          </p:cNvSpPr>
          <p:nvPr/>
        </p:nvSpPr>
        <p:spPr bwMode="auto">
          <a:xfrm>
            <a:off x="7162800" y="1868367"/>
            <a:ext cx="1858417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/>
              <a:t>Game Boy Advance</a:t>
            </a:r>
            <a:endParaRPr lang="en-GB" altLang="en-US" sz="1477" dirty="0"/>
          </a:p>
        </p:txBody>
      </p:sp>
      <p:sp>
        <p:nvSpPr>
          <p:cNvPr id="395285" name="Text Box 21"/>
          <p:cNvSpPr txBox="1">
            <a:spLocks noChangeArrowheads="1"/>
          </p:cNvSpPr>
          <p:nvPr/>
        </p:nvSpPr>
        <p:spPr bwMode="auto">
          <a:xfrm>
            <a:off x="3890422" y="6324600"/>
            <a:ext cx="657767" cy="447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dirty="0"/>
              <a:t>NDS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74028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9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6300" name="Rectangle 103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TW" sz="2215" dirty="0" smtClean="0">
                <a:ea typeface="新細明體" panose="02020500000000000000" pitchFamily="18" charset="-120"/>
              </a:rPr>
              <a:t>Big three: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2005: Microsoft 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b="1" dirty="0">
                <a:ea typeface="新細明體" panose="02020500000000000000" pitchFamily="18" charset="-120"/>
              </a:rPr>
              <a:t>XBox360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2006: Sony - </a:t>
            </a:r>
            <a:r>
              <a:rPr lang="en-US" altLang="zh-TW" sz="2215" b="1" dirty="0">
                <a:ea typeface="新細明體" panose="02020500000000000000" pitchFamily="18" charset="-120"/>
              </a:rPr>
              <a:t>PlayStation 3 (PS3)</a:t>
            </a:r>
          </a:p>
          <a:p>
            <a:r>
              <a:rPr lang="en-US" altLang="zh-TW" sz="2215" dirty="0">
                <a:ea typeface="新細明體" panose="02020500000000000000" pitchFamily="18" charset="-120"/>
              </a:rPr>
              <a:t>2007: Nintendo </a:t>
            </a:r>
            <a:r>
              <a:rPr lang="en-US" altLang="zh-TW" sz="2215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b="1" dirty="0">
                <a:ea typeface="新細明體" panose="02020500000000000000" pitchFamily="18" charset="-120"/>
              </a:rPr>
              <a:t>Wii </a:t>
            </a:r>
            <a:r>
              <a:rPr lang="en-US" altLang="zh-TW" sz="2215" dirty="0">
                <a:ea typeface="新細明體" panose="02020500000000000000" pitchFamily="18" charset="-120"/>
              </a:rPr>
              <a:t>(</a:t>
            </a:r>
            <a:r>
              <a:rPr lang="en-US" altLang="zh-TW" sz="1846" dirty="0">
                <a:ea typeface="新細明體" panose="02020500000000000000" pitchFamily="18" charset="-120"/>
                <a:hlinkClick r:id="rId2"/>
              </a:rPr>
              <a:t>http://en.wikipedia.org/wiki/Wii_Remote</a:t>
            </a:r>
            <a:r>
              <a:rPr lang="en-US" altLang="zh-TW" sz="2215" dirty="0">
                <a:ea typeface="新細明體" panose="02020500000000000000" pitchFamily="18" charset="-120"/>
              </a:rPr>
              <a:t>)</a:t>
            </a:r>
          </a:p>
        </p:txBody>
      </p:sp>
      <p:pic>
        <p:nvPicPr>
          <p:cNvPr id="396301" name="Picture 103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>
            <a:fillRect/>
          </a:stretch>
        </p:blipFill>
        <p:spPr bwMode="auto">
          <a:xfrm>
            <a:off x="492369" y="3505200"/>
            <a:ext cx="2672862" cy="25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02" name="Picture 10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96" y="3493477"/>
            <a:ext cx="2114550" cy="2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303" name="Picture 10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11320" b="8536"/>
          <a:stretch>
            <a:fillRect/>
          </a:stretch>
        </p:blipFill>
        <p:spPr bwMode="auto">
          <a:xfrm>
            <a:off x="5416061" y="3519854"/>
            <a:ext cx="3446585" cy="25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910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9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Digital Games History: Home</a:t>
            </a:r>
            <a:endParaRPr lang="en-US" altLang="en-US" sz="4800" dirty="0">
              <a:ea typeface="新細明體" panose="02020500000000000000" pitchFamily="18" charset="-120"/>
            </a:endParaRPr>
          </a:p>
        </p:txBody>
      </p:sp>
      <p:sp>
        <p:nvSpPr>
          <p:cNvPr id="396300" name="Rectangle 103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" y="2667000"/>
            <a:ext cx="4343400" cy="1500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56" y="4495800"/>
            <a:ext cx="4829175" cy="2095500"/>
          </a:xfrm>
          <a:prstGeom prst="rect">
            <a:avLst/>
          </a:prstGeom>
        </p:spPr>
      </p:pic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62000" y="3730184"/>
            <a:ext cx="697843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US" altLang="en-US" sz="1477" dirty="0" smtClean="0"/>
              <a:t>Kinect</a:t>
            </a:r>
            <a:endParaRPr lang="en-GB" altLang="en-US" sz="1477" dirty="0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7162800" y="4127951"/>
            <a:ext cx="1289351" cy="39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Ctr="1">
            <a:spAutoFit/>
          </a:bodyPr>
          <a:lstStyle/>
          <a:p>
            <a:r>
              <a:rPr lang="en-HK" altLang="en-US" sz="1477" dirty="0" smtClean="0"/>
              <a:t>PlayStation 4</a:t>
            </a:r>
            <a:endParaRPr lang="en-GB" altLang="en-US" sz="1477" dirty="0"/>
          </a:p>
        </p:txBody>
      </p:sp>
    </p:spTree>
    <p:extLst>
      <p:ext uri="{BB962C8B-B14F-4D97-AF65-F5344CB8AC3E}">
        <p14:creationId xmlns:p14="http://schemas.microsoft.com/office/powerpoint/2010/main" val="5908861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Digital Games History: The Trend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39732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b="1" dirty="0">
                <a:ea typeface="新細明體" panose="02020500000000000000" pitchFamily="18" charset="-120"/>
              </a:rPr>
              <a:t>Color and resolution</a:t>
            </a:r>
            <a:r>
              <a:rPr lang="en-US" altLang="zh-TW" sz="2215" dirty="0">
                <a:ea typeface="新細明體" panose="02020500000000000000" pitchFamily="18" charset="-120"/>
              </a:rPr>
              <a:t>: from Monochrome to True Color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Graphics</a:t>
            </a:r>
            <a:r>
              <a:rPr lang="en-US" altLang="zh-TW" sz="2215" dirty="0">
                <a:ea typeface="新細明體" panose="02020500000000000000" pitchFamily="18" charset="-120"/>
              </a:rPr>
              <a:t>: from 2D to 3D or 3D effects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Portability</a:t>
            </a:r>
            <a:r>
              <a:rPr lang="en-US" altLang="zh-TW" sz="2215" dirty="0">
                <a:ea typeface="新細明體" panose="02020500000000000000" pitchFamily="18" charset="-120"/>
              </a:rPr>
              <a:t>: from Home to Travel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Use control</a:t>
            </a:r>
            <a:r>
              <a:rPr lang="en-US" altLang="zh-TW" sz="2215" dirty="0">
                <a:ea typeface="新細明體" panose="02020500000000000000" pitchFamily="18" charset="-120"/>
              </a:rPr>
              <a:t>: from Joypads, to Touch screen control, </a:t>
            </a:r>
          </a:p>
          <a:p>
            <a:pPr>
              <a:buFontTx/>
              <a:buNone/>
            </a:pPr>
            <a:r>
              <a:rPr lang="en-US" altLang="zh-TW" sz="2215" dirty="0" smtClean="0">
                <a:ea typeface="新細明體" panose="02020500000000000000" pitchFamily="18" charset="-120"/>
              </a:rPr>
              <a:t>	to </a:t>
            </a:r>
            <a:r>
              <a:rPr lang="en-US" altLang="zh-TW" sz="2215" dirty="0">
                <a:ea typeface="新細明體" panose="02020500000000000000" pitchFamily="18" charset="-120"/>
              </a:rPr>
              <a:t>Motion-sensitive control in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Wii, to vision on Kinect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Player</a:t>
            </a:r>
            <a:r>
              <a:rPr lang="en-US" altLang="zh-TW" sz="2215" dirty="0">
                <a:ea typeface="新細明體" panose="02020500000000000000" pitchFamily="18" charset="-120"/>
              </a:rPr>
              <a:t>: from single-player, to multi-player with multiple </a:t>
            </a:r>
          </a:p>
          <a:p>
            <a:pPr>
              <a:buFontTx/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joypads, to multi-players through wireless or internet</a:t>
            </a:r>
          </a:p>
          <a:p>
            <a:r>
              <a:rPr lang="en-US" altLang="zh-TW" sz="2215" b="1" dirty="0">
                <a:ea typeface="新細明體" panose="02020500000000000000" pitchFamily="18" charset="-120"/>
              </a:rPr>
              <a:t>Game space: </a:t>
            </a:r>
            <a:r>
              <a:rPr lang="en-US" altLang="zh-TW" sz="2215" dirty="0">
                <a:ea typeface="新細明體" panose="02020500000000000000" pitchFamily="18" charset="-120"/>
              </a:rPr>
              <a:t>from virtual to real world (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Wii and Kinect)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zh-TW" sz="2215" dirty="0" smtClean="0">
                <a:ea typeface="新細明體" panose="02020500000000000000" pitchFamily="18" charset="-120"/>
              </a:rPr>
              <a:t>What</a:t>
            </a:r>
            <a:r>
              <a:rPr lang="en-US" altLang="zh-TW" sz="2215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’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s </a:t>
            </a:r>
            <a:r>
              <a:rPr lang="en-US" altLang="zh-TW" sz="2215" dirty="0">
                <a:ea typeface="新細明體" panose="02020500000000000000" pitchFamily="18" charset="-120"/>
              </a:rPr>
              <a:t>next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? More VR? More mobile?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56869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Digital Games Category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55077" y="1957754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Action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Adventure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Strategy (real-time or turn-based)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Role Playing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Simulation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Sports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God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Puzzle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Online Games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Others</a:t>
            </a:r>
          </a:p>
          <a:p>
            <a:pPr>
              <a:lnSpc>
                <a:spcPct val="90000"/>
              </a:lnSpc>
            </a:pPr>
            <a:r>
              <a:rPr lang="en-US" altLang="zh-TW" sz="2215" i="1" dirty="0">
                <a:ea typeface="新細明體" panose="02020500000000000000" pitchFamily="18" charset="-120"/>
              </a:rPr>
              <a:t>Mixed?</a:t>
            </a:r>
          </a:p>
        </p:txBody>
      </p:sp>
    </p:spTree>
    <p:extLst>
      <p:ext uri="{BB962C8B-B14F-4D97-AF65-F5344CB8AC3E}">
        <p14:creationId xmlns:p14="http://schemas.microsoft.com/office/powerpoint/2010/main" val="40126321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Why Games?</a:t>
            </a:r>
            <a:endParaRPr lang="en-US" altLang="en-US"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It’s one of biggest entertainment industries in the world.  Worth billions of dollars!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It’s fun! </a:t>
            </a:r>
            <a:r>
              <a:rPr lang="en-US" altLang="en-US" sz="2585" dirty="0" smtClean="0"/>
              <a:t>We </a:t>
            </a:r>
            <a:r>
              <a:rPr lang="en-US" altLang="en-US" sz="2585" dirty="0"/>
              <a:t>love to play!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Recreational and social </a:t>
            </a:r>
            <a:r>
              <a:rPr lang="en-US" altLang="en-US" sz="2585" dirty="0" smtClean="0"/>
              <a:t>activity</a:t>
            </a:r>
            <a:endParaRPr lang="en-US" altLang="en-US" sz="2585" dirty="0"/>
          </a:p>
          <a:p>
            <a:pPr>
              <a:spcBef>
                <a:spcPct val="35000"/>
              </a:spcBef>
            </a:pPr>
            <a:r>
              <a:rPr lang="en-US" altLang="en-US" sz="2585" dirty="0" smtClean="0"/>
              <a:t>Relaxing</a:t>
            </a:r>
            <a:endParaRPr lang="en-US" altLang="en-US" sz="2585" dirty="0"/>
          </a:p>
        </p:txBody>
      </p:sp>
    </p:spTree>
    <p:extLst>
      <p:ext uri="{BB962C8B-B14F-4D97-AF65-F5344CB8AC3E}">
        <p14:creationId xmlns:p14="http://schemas.microsoft.com/office/powerpoint/2010/main" val="162664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Action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Major constitution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Destroy the enemies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Mostly: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Shooting games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Fighting games</a:t>
            </a:r>
          </a:p>
          <a:p>
            <a:pPr lvl="1"/>
            <a:r>
              <a:rPr lang="en-US" altLang="zh-TW" sz="1846" i="1" dirty="0">
                <a:ea typeface="新細明體" panose="02020500000000000000" pitchFamily="18" charset="-120"/>
              </a:rPr>
              <a:t>Platform games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3713284" y="4944208"/>
            <a:ext cx="306686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Space </a:t>
            </a:r>
            <a:r>
              <a:rPr lang="en-US" altLang="zh-TW" sz="2215" dirty="0" smtClean="0"/>
              <a:t>Invaders </a:t>
            </a:r>
            <a:r>
              <a:rPr lang="en-US" altLang="zh-TW" sz="2215" dirty="0"/>
              <a:t>(1978)</a:t>
            </a:r>
          </a:p>
        </p:txBody>
      </p:sp>
      <p:graphicFrame>
        <p:nvGraphicFramePr>
          <p:cNvPr id="398342" name="Object 6"/>
          <p:cNvGraphicFramePr>
            <a:graphicFrameLocks noChangeAspect="1"/>
          </p:cNvGraphicFramePr>
          <p:nvPr/>
        </p:nvGraphicFramePr>
        <p:xfrm>
          <a:off x="3587262" y="955431"/>
          <a:ext cx="5370635" cy="402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Photo Editor Photo" r:id="rId3" imgW="7647619" imgH="5723810" progId="MSPhotoEd.3">
                  <p:embed/>
                </p:oleObj>
              </mc:Choice>
              <mc:Fallback>
                <p:oleObj name="Photo Editor Photo" r:id="rId3" imgW="7647619" imgH="57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262" y="955431"/>
                        <a:ext cx="5370635" cy="4021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5562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8" name="Text Box 8"/>
          <p:cNvSpPr txBox="1">
            <a:spLocks noChangeArrowheads="1"/>
          </p:cNvSpPr>
          <p:nvPr/>
        </p:nvSpPr>
        <p:spPr bwMode="auto">
          <a:xfrm>
            <a:off x="5480538" y="6196204"/>
            <a:ext cx="184698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Doom (1993)</a:t>
            </a:r>
          </a:p>
        </p:txBody>
      </p:sp>
      <p:pic>
        <p:nvPicPr>
          <p:cNvPr id="39937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38" y="152400"/>
            <a:ext cx="3165231" cy="202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9"/>
          <a:stretch>
            <a:fillRect/>
          </a:stretch>
        </p:blipFill>
        <p:spPr bwMode="auto">
          <a:xfrm>
            <a:off x="1055077" y="4086051"/>
            <a:ext cx="3376246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73" name="Picture 13" descr="Episode I: Knee-Deep in the Dead takes place in the military base on Phobos. In this image the main character is currently using the chainsaw, a powerful mêlée-only weapon. Pools of toxic waste are visible on both sides, and a zombified human approaches.">
            <a:hlinkClick r:id="rId4" tooltip="Episode I: Knee-Deep in the Dead takes place in the military base on Phobos. In this image the main character is currently using the chainsaw, a powerful mêlée-only weapon. Pools of toxic waste are visible on both sides, and a zombified human approaches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4112428"/>
            <a:ext cx="3446585" cy="21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5" name="Text Box 15"/>
          <p:cNvSpPr txBox="1">
            <a:spLocks noChangeArrowheads="1"/>
          </p:cNvSpPr>
          <p:nvPr/>
        </p:nvSpPr>
        <p:spPr bwMode="auto">
          <a:xfrm>
            <a:off x="5791200" y="2121877"/>
            <a:ext cx="304442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Street Fighter II (1992)</a:t>
            </a:r>
          </a:p>
        </p:txBody>
      </p:sp>
      <p:sp>
        <p:nvSpPr>
          <p:cNvPr id="399376" name="Text Box 16"/>
          <p:cNvSpPr txBox="1">
            <a:spLocks noChangeArrowheads="1"/>
          </p:cNvSpPr>
          <p:nvPr/>
        </p:nvSpPr>
        <p:spPr bwMode="auto">
          <a:xfrm>
            <a:off x="1752600" y="6196204"/>
            <a:ext cx="20970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Wolf 3D (1992)</a:t>
            </a:r>
          </a:p>
        </p:txBody>
      </p:sp>
      <p:pic>
        <p:nvPicPr>
          <p:cNvPr id="399378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474785"/>
            <a:ext cx="2179027" cy="24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9" name="Text Box 19"/>
          <p:cNvSpPr txBox="1">
            <a:spLocks noChangeArrowheads="1"/>
          </p:cNvSpPr>
          <p:nvPr/>
        </p:nvSpPr>
        <p:spPr bwMode="auto">
          <a:xfrm>
            <a:off x="130614" y="2936631"/>
            <a:ext cx="238398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1942 (1985 NES)</a:t>
            </a:r>
          </a:p>
        </p:txBody>
      </p:sp>
      <p:sp>
        <p:nvSpPr>
          <p:cNvPr id="399380" name="Text Box 20"/>
          <p:cNvSpPr txBox="1">
            <a:spLocks noChangeArrowheads="1"/>
          </p:cNvSpPr>
          <p:nvPr/>
        </p:nvSpPr>
        <p:spPr bwMode="auto">
          <a:xfrm>
            <a:off x="2475035" y="2866292"/>
            <a:ext cx="366638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Salamander (1986 Konami)</a:t>
            </a:r>
          </a:p>
        </p:txBody>
      </p:sp>
      <p:pic>
        <p:nvPicPr>
          <p:cNvPr id="39938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5" y="685800"/>
            <a:ext cx="3094892" cy="22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710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Text Box 3"/>
          <p:cNvSpPr txBox="1">
            <a:spLocks noChangeArrowheads="1"/>
          </p:cNvSpPr>
          <p:nvPr/>
        </p:nvSpPr>
        <p:spPr bwMode="auto">
          <a:xfrm>
            <a:off x="5486400" y="4624754"/>
            <a:ext cx="26853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Stranglehold (2006)</a:t>
            </a:r>
          </a:p>
        </p:txBody>
      </p:sp>
      <p:pic>
        <p:nvPicPr>
          <p:cNvPr id="400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422031" y="2092569"/>
            <a:ext cx="4220308" cy="23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0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1811215"/>
            <a:ext cx="3938954" cy="27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91" name="Text Box 7"/>
          <p:cNvSpPr txBox="1">
            <a:spLocks noChangeArrowheads="1"/>
          </p:cNvSpPr>
          <p:nvPr/>
        </p:nvSpPr>
        <p:spPr bwMode="auto">
          <a:xfrm>
            <a:off x="422031" y="4554416"/>
            <a:ext cx="236635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Half Life 2 (2004)</a:t>
            </a:r>
          </a:p>
        </p:txBody>
      </p:sp>
    </p:spTree>
    <p:extLst>
      <p:ext uri="{BB962C8B-B14F-4D97-AF65-F5344CB8AC3E}">
        <p14:creationId xmlns:p14="http://schemas.microsoft.com/office/powerpoint/2010/main" val="12078336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63" name="Picture 7" descr="Donkey Kong's third level was focused on platform jumping">
            <a:hlinkClick r:id="rId2" tooltip="Donkey Kong's third level was focused on platform jumping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4" y="2590800"/>
            <a:ext cx="2306515" cy="26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065" name="Picture 9" descr="Super Mario Bros, the best selling video game of all time.">
            <a:hlinkClick r:id="rId4" tooltip="Super Mario Bros, the best selling video game of all time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05" y="2584938"/>
            <a:ext cx="2954215" cy="25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9066" name="Text Box 10"/>
          <p:cNvSpPr txBox="1">
            <a:spLocks noChangeArrowheads="1"/>
          </p:cNvSpPr>
          <p:nvPr/>
        </p:nvSpPr>
        <p:spPr bwMode="auto">
          <a:xfrm>
            <a:off x="281354" y="5257800"/>
            <a:ext cx="27975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Donkey Kong (1981)</a:t>
            </a:r>
          </a:p>
        </p:txBody>
      </p:sp>
      <p:sp>
        <p:nvSpPr>
          <p:cNvPr id="42906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92369" y="844061"/>
            <a:ext cx="7737231" cy="13364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Action: Platform Games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 sz="923">
                <a:ea typeface="新細明體" panose="02020500000000000000" pitchFamily="18" charset="-120"/>
              </a:rPr>
              <a:t/>
            </a:r>
            <a:br>
              <a:rPr lang="en-US" altLang="zh-TW" sz="923">
                <a:ea typeface="新細明體" panose="02020500000000000000" pitchFamily="18" charset="-120"/>
              </a:rPr>
            </a:br>
            <a:r>
              <a:rPr lang="en-US" altLang="zh-TW" sz="2215">
                <a:ea typeface="新細明體" panose="02020500000000000000" pitchFamily="18" charset="-120"/>
              </a:rPr>
              <a:t>characterized by jumping to and from suspended</a:t>
            </a:r>
            <a:br>
              <a:rPr lang="en-US" altLang="zh-TW" sz="2215">
                <a:ea typeface="新細明體" panose="02020500000000000000" pitchFamily="18" charset="-120"/>
              </a:rPr>
            </a:br>
            <a:r>
              <a:rPr lang="en-US" altLang="zh-TW" sz="2215">
                <a:ea typeface="新細明體" panose="02020500000000000000" pitchFamily="18" charset="-120"/>
              </a:rPr>
              <a:t>platforms or over obstacles.</a:t>
            </a:r>
          </a:p>
        </p:txBody>
      </p:sp>
      <p:sp>
        <p:nvSpPr>
          <p:cNvPr id="429069" name="Text Box 13"/>
          <p:cNvSpPr txBox="1">
            <a:spLocks noChangeArrowheads="1"/>
          </p:cNvSpPr>
          <p:nvPr/>
        </p:nvSpPr>
        <p:spPr bwMode="auto">
          <a:xfrm>
            <a:off x="2858966" y="5257800"/>
            <a:ext cx="33794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Super Mario Bros. (1985)</a:t>
            </a:r>
          </a:p>
        </p:txBody>
      </p:sp>
      <p:pic>
        <p:nvPicPr>
          <p:cNvPr id="429077" name="Picture 21" descr="Image:ST Prince of Persi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97" y="3006969"/>
            <a:ext cx="2813538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9078" name="Text Box 22"/>
          <p:cNvSpPr txBox="1">
            <a:spLocks noChangeArrowheads="1"/>
          </p:cNvSpPr>
          <p:nvPr/>
        </p:nvSpPr>
        <p:spPr bwMode="auto">
          <a:xfrm>
            <a:off x="6066693" y="4835769"/>
            <a:ext cx="309411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Prince of Persia (1989)</a:t>
            </a:r>
          </a:p>
        </p:txBody>
      </p:sp>
    </p:spTree>
    <p:extLst>
      <p:ext uri="{BB962C8B-B14F-4D97-AF65-F5344CB8AC3E}">
        <p14:creationId xmlns:p14="http://schemas.microsoft.com/office/powerpoint/2010/main" val="27940483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Adventure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59523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Characterized by </a:t>
            </a:r>
            <a:r>
              <a:rPr lang="en-US" altLang="zh-TW" sz="2215" b="1" i="1">
                <a:ea typeface="新細明體" panose="02020500000000000000" pitchFamily="18" charset="-120"/>
              </a:rPr>
              <a:t>investigation</a:t>
            </a:r>
            <a:r>
              <a:rPr lang="en-US" altLang="zh-TW" sz="2215" i="1">
                <a:ea typeface="新細明體" panose="02020500000000000000" pitchFamily="18" charset="-120"/>
              </a:rPr>
              <a:t>, 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</a:t>
            </a:r>
            <a:r>
              <a:rPr lang="en-US" altLang="zh-TW" sz="2215" b="1" i="1">
                <a:ea typeface="新細明體" panose="02020500000000000000" pitchFamily="18" charset="-120"/>
              </a:rPr>
              <a:t>puzzle solving</a:t>
            </a:r>
            <a:r>
              <a:rPr lang="en-US" altLang="zh-TW" sz="2215" i="1">
                <a:ea typeface="新細明體" panose="02020500000000000000" pitchFamily="18" charset="-120"/>
              </a:rPr>
              <a:t> and </a:t>
            </a:r>
            <a:r>
              <a:rPr lang="en-US" altLang="zh-TW" sz="2215" b="1" i="1">
                <a:ea typeface="新細明體" panose="02020500000000000000" pitchFamily="18" charset="-120"/>
              </a:rPr>
              <a:t>exploration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</a:t>
            </a:r>
            <a:r>
              <a:rPr lang="en-US" altLang="zh-TW" sz="2215" b="1" i="1">
                <a:ea typeface="新細明體" panose="02020500000000000000" pitchFamily="18" charset="-120"/>
              </a:rPr>
              <a:t>of  unknown area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Focus on narrative rather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than reflex-based challenges</a:t>
            </a:r>
          </a:p>
        </p:txBody>
      </p:sp>
      <p:sp>
        <p:nvSpPr>
          <p:cNvPr id="402440" name="Text Box 8"/>
          <p:cNvSpPr txBox="1">
            <a:spLocks noChangeArrowheads="1"/>
          </p:cNvSpPr>
          <p:nvPr/>
        </p:nvSpPr>
        <p:spPr bwMode="auto">
          <a:xfrm>
            <a:off x="5416062" y="3443654"/>
            <a:ext cx="3852337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Indiana Jones and the Fate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of Atlantis - LucasArts (1992)</a:t>
            </a:r>
          </a:p>
        </p:txBody>
      </p:sp>
      <p:pic>
        <p:nvPicPr>
          <p:cNvPr id="402443" name="Picture 11" descr="In the Labyrinth of Knossos.">
            <a:hlinkClick r:id="rId2" tooltip="In the Labyrinth of Knossos.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61" y="770792"/>
            <a:ext cx="3446585" cy="25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5275385" y="4976446"/>
            <a:ext cx="3807453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The Secret of Monkey Island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– Lucas Arts (1990)</a:t>
            </a:r>
          </a:p>
        </p:txBody>
      </p:sp>
      <p:pic>
        <p:nvPicPr>
          <p:cNvPr id="40244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3640016"/>
            <a:ext cx="3516923" cy="26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081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1" name="Text Box 5"/>
          <p:cNvSpPr txBox="1">
            <a:spLocks noChangeArrowheads="1"/>
          </p:cNvSpPr>
          <p:nvPr/>
        </p:nvSpPr>
        <p:spPr bwMode="auto">
          <a:xfrm>
            <a:off x="5064369" y="4906108"/>
            <a:ext cx="3616696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Alone in the Dark: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The New Nightmare (2001)</a:t>
            </a:r>
          </a:p>
        </p:txBody>
      </p:sp>
      <p:pic>
        <p:nvPicPr>
          <p:cNvPr id="403462" name="Picture 6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654420"/>
            <a:ext cx="4290646" cy="32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3465" name="Text Box 9"/>
          <p:cNvSpPr txBox="1">
            <a:spLocks noChangeArrowheads="1"/>
          </p:cNvSpPr>
          <p:nvPr/>
        </p:nvSpPr>
        <p:spPr bwMode="auto">
          <a:xfrm>
            <a:off x="1547447" y="4906108"/>
            <a:ext cx="168828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Myst (1993)</a:t>
            </a:r>
          </a:p>
        </p:txBody>
      </p:sp>
      <p:pic>
        <p:nvPicPr>
          <p:cNvPr id="40346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77" y="1670538"/>
            <a:ext cx="4220308" cy="31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327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 smtClean="0">
                <a:ea typeface="新細明體" panose="02020500000000000000" pitchFamily="18" charset="-120"/>
              </a:rPr>
              <a:t>Action and Adventure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Puzzle solving in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action framework</a:t>
            </a:r>
          </a:p>
        </p:txBody>
      </p:sp>
      <p:pic>
        <p:nvPicPr>
          <p:cNvPr id="4044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46" y="2116015"/>
            <a:ext cx="5205046" cy="390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4489" name="Text Box 9"/>
          <p:cNvSpPr txBox="1">
            <a:spLocks noChangeArrowheads="1"/>
          </p:cNvSpPr>
          <p:nvPr/>
        </p:nvSpPr>
        <p:spPr bwMode="auto">
          <a:xfrm>
            <a:off x="1547447" y="4906108"/>
            <a:ext cx="182934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GTA3 (2001)</a:t>
            </a:r>
          </a:p>
        </p:txBody>
      </p:sp>
    </p:spTree>
    <p:extLst>
      <p:ext uri="{BB962C8B-B14F-4D97-AF65-F5344CB8AC3E}">
        <p14:creationId xmlns:p14="http://schemas.microsoft.com/office/powerpoint/2010/main" val="326633050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Strategy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The players' </a:t>
            </a:r>
            <a:r>
              <a:rPr lang="en-US" altLang="zh-TW" sz="2215" b="1" i="1">
                <a:ea typeface="新細明體" panose="02020500000000000000" pitchFamily="18" charset="-120"/>
              </a:rPr>
              <a:t>decision-making</a:t>
            </a:r>
            <a:r>
              <a:rPr lang="en-US" altLang="zh-TW" sz="2215" i="1">
                <a:ea typeface="新細明體" panose="02020500000000000000" pitchFamily="18" charset="-120"/>
              </a:rPr>
              <a:t> skills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have a high significance in determining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the outcome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Manipulating a number of entities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to achieve certain goals</a:t>
            </a:r>
          </a:p>
          <a:p>
            <a:r>
              <a:rPr lang="en-US" altLang="zh-TW" sz="2215" b="1" i="1">
                <a:ea typeface="新細明體" panose="02020500000000000000" pitchFamily="18" charset="-120"/>
              </a:rPr>
              <a:t>Real-time </a:t>
            </a:r>
            <a:r>
              <a:rPr lang="en-US" altLang="zh-TW" sz="2215" i="1">
                <a:ea typeface="新細明體" panose="02020500000000000000" pitchFamily="18" charset="-120"/>
              </a:rPr>
              <a:t>involves more fast pace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game play whereas </a:t>
            </a:r>
            <a:r>
              <a:rPr lang="en-US" altLang="zh-TW" sz="2215" b="1" i="1">
                <a:ea typeface="新細明體" panose="02020500000000000000" pitchFamily="18" charset="-120"/>
              </a:rPr>
              <a:t>turn-based 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involve more thinking &amp; planning</a:t>
            </a:r>
          </a:p>
          <a:p>
            <a:endParaRPr lang="en-US" altLang="zh-TW" sz="2215" i="1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249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8" name="Text Box 6"/>
          <p:cNvSpPr txBox="1">
            <a:spLocks noChangeArrowheads="1"/>
          </p:cNvSpPr>
          <p:nvPr/>
        </p:nvSpPr>
        <p:spPr bwMode="auto">
          <a:xfrm>
            <a:off x="422031" y="5398477"/>
            <a:ext cx="342433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Warcraft (1994) - Blizzard</a:t>
            </a:r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03385" y="334108"/>
            <a:ext cx="7737231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Realtime Strategy</a:t>
            </a:r>
          </a:p>
        </p:txBody>
      </p:sp>
      <p:pic>
        <p:nvPicPr>
          <p:cNvPr id="41780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3" y="1248508"/>
            <a:ext cx="335573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807" name="Picture 15" descr="Image:Cattlebruiser Heave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16" y="1459523"/>
            <a:ext cx="4923692" cy="36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7808" name="Text Box 16"/>
          <p:cNvSpPr txBox="1">
            <a:spLocks noChangeArrowheads="1"/>
          </p:cNvSpPr>
          <p:nvPr/>
        </p:nvSpPr>
        <p:spPr bwMode="auto">
          <a:xfrm>
            <a:off x="4703885" y="5187462"/>
            <a:ext cx="342433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Starcraft (1998) - Blizzard</a:t>
            </a:r>
          </a:p>
        </p:txBody>
      </p:sp>
    </p:spTree>
    <p:extLst>
      <p:ext uri="{BB962C8B-B14F-4D97-AF65-F5344CB8AC3E}">
        <p14:creationId xmlns:p14="http://schemas.microsoft.com/office/powerpoint/2010/main" val="5638453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1389185"/>
            <a:ext cx="4360985" cy="323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8819" name="Text Box 3"/>
          <p:cNvSpPr txBox="1">
            <a:spLocks noChangeArrowheads="1"/>
          </p:cNvSpPr>
          <p:nvPr/>
        </p:nvSpPr>
        <p:spPr bwMode="auto">
          <a:xfrm>
            <a:off x="193431" y="4639408"/>
            <a:ext cx="3332964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Command &amp; Conquer 3 :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Tiberium War (2007)</a:t>
            </a:r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03385" y="334108"/>
            <a:ext cx="7737231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Realtime Strategy</a:t>
            </a:r>
          </a:p>
        </p:txBody>
      </p:sp>
      <p:pic>
        <p:nvPicPr>
          <p:cNvPr id="418822" name="Picture 6" descr="Image:Starcraft II screenshot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1389184"/>
            <a:ext cx="4290646" cy="3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8823" name="Text Box 7"/>
          <p:cNvSpPr txBox="1">
            <a:spLocks noChangeArrowheads="1"/>
          </p:cNvSpPr>
          <p:nvPr/>
        </p:nvSpPr>
        <p:spPr bwMode="auto">
          <a:xfrm>
            <a:off x="4850424" y="4639408"/>
            <a:ext cx="33313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Starcraft II (maybe 2008)</a:t>
            </a:r>
          </a:p>
        </p:txBody>
      </p:sp>
    </p:spTree>
    <p:extLst>
      <p:ext uri="{BB962C8B-B14F-4D97-AF65-F5344CB8AC3E}">
        <p14:creationId xmlns:p14="http://schemas.microsoft.com/office/powerpoint/2010/main" val="37434393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800" dirty="0">
                <a:ea typeface="新細明體" panose="02020500000000000000" pitchFamily="18" charset="-120"/>
              </a:rPr>
              <a:t>Gameplay: Everlasting Games</a:t>
            </a:r>
            <a:endParaRPr lang="en-US" altLang="en-US" sz="4800" dirty="0"/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Go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Chess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Chinese Chess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Backgammon</a:t>
            </a:r>
          </a:p>
          <a:p>
            <a:pPr>
              <a:spcBef>
                <a:spcPct val="35000"/>
              </a:spcBef>
            </a:pPr>
            <a:r>
              <a:rPr lang="en-US" altLang="en-US" sz="2585" dirty="0" err="1"/>
              <a:t>Mah-jong</a:t>
            </a:r>
            <a:endParaRPr lang="en-US" altLang="en-US" sz="2585" dirty="0"/>
          </a:p>
          <a:p>
            <a:pPr>
              <a:spcBef>
                <a:spcPct val="35000"/>
              </a:spcBef>
              <a:buFontTx/>
              <a:buNone/>
            </a:pPr>
            <a:r>
              <a:rPr lang="en-US" altLang="en-US" sz="2585" dirty="0"/>
              <a:t>	……</a:t>
            </a:r>
          </a:p>
        </p:txBody>
      </p:sp>
      <p:pic>
        <p:nvPicPr>
          <p:cNvPr id="3614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84" name="Picture 1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4724399"/>
            <a:ext cx="2461846" cy="173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8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7777"/>
          <a:stretch>
            <a:fillRect/>
          </a:stretch>
        </p:blipFill>
        <p:spPr bwMode="auto">
          <a:xfrm>
            <a:off x="7107862" y="2310912"/>
            <a:ext cx="1807538" cy="148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45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Role-Playing Games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Original pen-and-paper game (Advanced Dungeons &amp; Dragons)</a:t>
            </a:r>
          </a:p>
          <a:p>
            <a:r>
              <a:rPr lang="en-US" altLang="zh-TW" sz="2215" b="1" i="1">
                <a:ea typeface="新細明體" panose="02020500000000000000" pitchFamily="18" charset="-120"/>
              </a:rPr>
              <a:t>Configurable player characters</a:t>
            </a:r>
            <a:r>
              <a:rPr lang="en-US" altLang="zh-TW" sz="2215" i="1">
                <a:ea typeface="新細明體" panose="02020500000000000000" pitchFamily="18" charset="-120"/>
              </a:rPr>
              <a:t> improve with experience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Level, Skill, Weapon, etc.</a:t>
            </a:r>
          </a:p>
          <a:p>
            <a:r>
              <a:rPr lang="en-US" altLang="zh-TW" sz="2215" b="1" i="1">
                <a:ea typeface="新細明體" panose="02020500000000000000" pitchFamily="18" charset="-120"/>
              </a:rPr>
              <a:t>Strong storylines</a:t>
            </a:r>
          </a:p>
        </p:txBody>
      </p:sp>
      <p:pic>
        <p:nvPicPr>
          <p:cNvPr id="406532" name="Picture 4" descr="Outside the Kingdom of Coneria (NES version shown)">
            <a:hlinkClick r:id="rId2" tooltip="Outside the Kingdom of Coneria (NES version shown)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5" y="3464169"/>
            <a:ext cx="2461846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34" name="Text Box 6"/>
          <p:cNvSpPr txBox="1">
            <a:spLocks noChangeArrowheads="1"/>
          </p:cNvSpPr>
          <p:nvPr/>
        </p:nvSpPr>
        <p:spPr bwMode="auto">
          <a:xfrm>
            <a:off x="3405554" y="5416062"/>
            <a:ext cx="279435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Final Fantasy (1987)</a:t>
            </a:r>
          </a:p>
        </p:txBody>
      </p:sp>
      <p:pic>
        <p:nvPicPr>
          <p:cNvPr id="406535" name="Picture 7" descr="游戏的战斗画面，其中的怪物就是史莱姆">
            <a:hlinkClick r:id="rId4" tooltip="游戏的战斗画面，其中的怪物就是史莱姆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1" y="3452446"/>
            <a:ext cx="2391508" cy="19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6537" name="Text Box 9"/>
          <p:cNvSpPr txBox="1">
            <a:spLocks noChangeArrowheads="1"/>
          </p:cNvSpPr>
          <p:nvPr/>
        </p:nvSpPr>
        <p:spPr bwMode="auto">
          <a:xfrm>
            <a:off x="773723" y="5416062"/>
            <a:ext cx="286007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Dragon Quest (1985)</a:t>
            </a:r>
          </a:p>
        </p:txBody>
      </p:sp>
      <p:sp>
        <p:nvSpPr>
          <p:cNvPr id="406538" name="Text Box 10"/>
          <p:cNvSpPr txBox="1">
            <a:spLocks noChangeArrowheads="1"/>
          </p:cNvSpPr>
          <p:nvPr/>
        </p:nvSpPr>
        <p:spPr bwMode="auto">
          <a:xfrm>
            <a:off x="6019800" y="5468816"/>
            <a:ext cx="260520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Land of Ys I (1987)</a:t>
            </a:r>
          </a:p>
        </p:txBody>
      </p:sp>
      <p:pic>
        <p:nvPicPr>
          <p:cNvPr id="40654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3499338"/>
            <a:ext cx="2250831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411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43" y="1740877"/>
            <a:ext cx="419246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48" name="Text Box 8"/>
          <p:cNvSpPr txBox="1">
            <a:spLocks noChangeArrowheads="1"/>
          </p:cNvSpPr>
          <p:nvPr/>
        </p:nvSpPr>
        <p:spPr bwMode="auto">
          <a:xfrm>
            <a:off x="5071697" y="4906108"/>
            <a:ext cx="321915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Final Fantasy XII (2007)</a:t>
            </a:r>
          </a:p>
        </p:txBody>
      </p:sp>
      <p:sp>
        <p:nvSpPr>
          <p:cNvPr id="419849" name="Text Box 9"/>
          <p:cNvSpPr txBox="1">
            <a:spLocks noChangeArrowheads="1"/>
          </p:cNvSpPr>
          <p:nvPr/>
        </p:nvSpPr>
        <p:spPr bwMode="auto">
          <a:xfrm>
            <a:off x="672612" y="4906108"/>
            <a:ext cx="3651962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PAL (</a:t>
            </a:r>
            <a:r>
              <a:rPr lang="zh-TW" altLang="en-US" sz="1662"/>
              <a:t>仙劍奇俠傳</a:t>
            </a:r>
            <a:r>
              <a:rPr lang="en-US" altLang="zh-TW" sz="2215"/>
              <a:t>) (1995 DOS)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(Softstar, Taiwan)</a:t>
            </a:r>
          </a:p>
        </p:txBody>
      </p:sp>
      <p:pic>
        <p:nvPicPr>
          <p:cNvPr id="4198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/>
          <a:stretch>
            <a:fillRect/>
          </a:stretch>
        </p:blipFill>
        <p:spPr bwMode="auto">
          <a:xfrm>
            <a:off x="309196" y="1723293"/>
            <a:ext cx="4220308" cy="31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50095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Simulation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Can be further classified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into	</a:t>
            </a:r>
            <a:r>
              <a:rPr lang="en-US" altLang="zh-TW" sz="2215" b="1" i="1">
                <a:ea typeface="新細明體" panose="02020500000000000000" pitchFamily="18" charset="-120"/>
              </a:rPr>
              <a:t>vehicle simulation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and </a:t>
            </a:r>
            <a:r>
              <a:rPr lang="en-US" altLang="zh-TW" sz="2215" b="1" i="1">
                <a:ea typeface="新細明體" panose="02020500000000000000" pitchFamily="18" charset="-120"/>
              </a:rPr>
              <a:t>construction &amp;</a:t>
            </a:r>
          </a:p>
          <a:p>
            <a:pPr>
              <a:buFontTx/>
              <a:buNone/>
            </a:pPr>
            <a:r>
              <a:rPr lang="en-US" altLang="zh-TW" sz="2215" b="1" i="1">
                <a:ea typeface="新細明體" panose="02020500000000000000" pitchFamily="18" charset="-120"/>
              </a:rPr>
              <a:t>	management simulation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A mixture of of </a:t>
            </a:r>
            <a:r>
              <a:rPr lang="en-US" altLang="zh-TW" sz="2215" b="1" i="1">
                <a:ea typeface="新細明體" panose="02020500000000000000" pitchFamily="18" charset="-120"/>
              </a:rPr>
              <a:t>skill</a:t>
            </a:r>
            <a:r>
              <a:rPr lang="en-US" altLang="zh-TW" sz="2215" i="1">
                <a:ea typeface="新細明體" panose="02020500000000000000" pitchFamily="18" charset="-120"/>
              </a:rPr>
              <a:t>, </a:t>
            </a:r>
          </a:p>
          <a:p>
            <a:pPr>
              <a:buFontTx/>
              <a:buNone/>
            </a:pPr>
            <a:r>
              <a:rPr lang="en-US" altLang="zh-TW" sz="2215" b="1" i="1">
                <a:ea typeface="新細明體" panose="02020500000000000000" pitchFamily="18" charset="-120"/>
              </a:rPr>
              <a:t>	chance</a:t>
            </a:r>
            <a:r>
              <a:rPr lang="en-US" altLang="zh-TW" sz="2215" i="1">
                <a:ea typeface="新細明體" panose="02020500000000000000" pitchFamily="18" charset="-120"/>
              </a:rPr>
              <a:t>, and </a:t>
            </a:r>
            <a:r>
              <a:rPr lang="en-US" altLang="zh-TW" sz="2215" b="1" i="1">
                <a:ea typeface="新細明體" panose="02020500000000000000" pitchFamily="18" charset="-120"/>
              </a:rPr>
              <a:t>strategy</a:t>
            </a:r>
          </a:p>
          <a:p>
            <a:pPr>
              <a:buFontTx/>
              <a:buNone/>
            </a:pPr>
            <a:r>
              <a:rPr lang="en-US" altLang="zh-TW" sz="2215" b="1" i="1">
                <a:ea typeface="新細明體" panose="02020500000000000000" pitchFamily="18" charset="-120"/>
              </a:rPr>
              <a:t>	</a:t>
            </a:r>
            <a:r>
              <a:rPr lang="en-US" altLang="zh-TW" sz="2215" i="1">
                <a:ea typeface="新細明體" panose="02020500000000000000" pitchFamily="18" charset="-120"/>
              </a:rPr>
              <a:t>to simulate an aspect of</a:t>
            </a:r>
          </a:p>
          <a:p>
            <a:pPr>
              <a:buFontTx/>
              <a:buNone/>
            </a:pPr>
            <a:r>
              <a:rPr lang="en-US" altLang="zh-TW" sz="2215" b="1" i="1">
                <a:ea typeface="新細明體" panose="02020500000000000000" pitchFamily="18" charset="-120"/>
              </a:rPr>
              <a:t>	reality</a:t>
            </a:r>
          </a:p>
        </p:txBody>
      </p:sp>
      <p:sp>
        <p:nvSpPr>
          <p:cNvPr id="423940" name="Rectangle 4"/>
          <p:cNvSpPr>
            <a:spLocks noChangeArrowheads="1"/>
          </p:cNvSpPr>
          <p:nvPr/>
        </p:nvSpPr>
        <p:spPr bwMode="auto">
          <a:xfrm>
            <a:off x="4501661" y="1195754"/>
            <a:ext cx="4220308" cy="9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2954"/>
              <a:t>Vehicle simulation:</a:t>
            </a:r>
            <a:br>
              <a:rPr lang="en-US" altLang="zh-TW" sz="2954"/>
            </a:br>
            <a:r>
              <a:rPr lang="en-US" altLang="zh-TW" sz="2954"/>
              <a:t>OutRun 2 (to release)</a:t>
            </a:r>
          </a:p>
        </p:txBody>
      </p:sp>
      <p:pic>
        <p:nvPicPr>
          <p:cNvPr id="4239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2" y="2321169"/>
            <a:ext cx="4237892" cy="30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6372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62708" y="685800"/>
            <a:ext cx="8018585" cy="10550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954">
                <a:ea typeface="新細明體" panose="02020500000000000000" pitchFamily="18" charset="-120"/>
              </a:rPr>
              <a:t>Construction &amp; management simulation</a:t>
            </a:r>
          </a:p>
        </p:txBody>
      </p:sp>
      <p:pic>
        <p:nvPicPr>
          <p:cNvPr id="424969" name="Picture 9" descr="si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" y="2203939"/>
            <a:ext cx="4385896" cy="32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2908"/>
            <a:ext cx="4466492" cy="33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4973" name="Text Box 13"/>
          <p:cNvSpPr txBox="1">
            <a:spLocks noChangeArrowheads="1"/>
          </p:cNvSpPr>
          <p:nvPr/>
        </p:nvSpPr>
        <p:spPr bwMode="auto">
          <a:xfrm>
            <a:off x="559777" y="1811216"/>
            <a:ext cx="37705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Sim City (first release: 1989)</a:t>
            </a:r>
          </a:p>
        </p:txBody>
      </p:sp>
      <p:sp>
        <p:nvSpPr>
          <p:cNvPr id="424974" name="Text Box 14"/>
          <p:cNvSpPr txBox="1">
            <a:spLocks noChangeArrowheads="1"/>
          </p:cNvSpPr>
          <p:nvPr/>
        </p:nvSpPr>
        <p:spPr bwMode="auto">
          <a:xfrm>
            <a:off x="5546482" y="1811216"/>
            <a:ext cx="27911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Civilization IV (2005)</a:t>
            </a:r>
          </a:p>
        </p:txBody>
      </p:sp>
    </p:spTree>
    <p:extLst>
      <p:ext uri="{BB962C8B-B14F-4D97-AF65-F5344CB8AC3E}">
        <p14:creationId xmlns:p14="http://schemas.microsoft.com/office/powerpoint/2010/main" val="295585485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Sport</a:t>
            </a:r>
            <a:r>
              <a:rPr lang="en-US" altLang="zh-TW">
                <a:ea typeface="新細明體" panose="02020500000000000000" pitchFamily="18" charset="-120"/>
              </a:rPr>
              <a:t>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8194431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Simulates the playing of </a:t>
            </a:r>
            <a:r>
              <a:rPr lang="en-US" altLang="zh-TW" sz="2215" b="1">
                <a:ea typeface="新細明體" panose="02020500000000000000" pitchFamily="18" charset="-120"/>
              </a:rPr>
              <a:t>traditional sports</a:t>
            </a:r>
          </a:p>
          <a:p>
            <a:pPr>
              <a:buFontTx/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Basketball, soccer, tennis, baseball, golf, boxing, bowling, etc.</a:t>
            </a:r>
          </a:p>
        </p:txBody>
      </p:sp>
      <p:pic>
        <p:nvPicPr>
          <p:cNvPr id="425986" name="Picture 2" descr="win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3049466"/>
            <a:ext cx="3938954" cy="27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987" name="Text Box 3"/>
          <p:cNvSpPr txBox="1">
            <a:spLocks noChangeArrowheads="1"/>
          </p:cNvSpPr>
          <p:nvPr/>
        </p:nvSpPr>
        <p:spPr bwMode="auto">
          <a:xfrm>
            <a:off x="5064370" y="2655277"/>
            <a:ext cx="306365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Winning Eleven (1995)</a:t>
            </a:r>
          </a:p>
        </p:txBody>
      </p:sp>
      <p:pic>
        <p:nvPicPr>
          <p:cNvPr id="425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3" y="3068515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1336431" y="2655277"/>
            <a:ext cx="266771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NBA Live 06 (2006)</a:t>
            </a:r>
          </a:p>
        </p:txBody>
      </p:sp>
    </p:spTree>
    <p:extLst>
      <p:ext uri="{BB962C8B-B14F-4D97-AF65-F5344CB8AC3E}">
        <p14:creationId xmlns:p14="http://schemas.microsoft.com/office/powerpoint/2010/main" val="163202713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Puzzle</a:t>
            </a:r>
            <a:r>
              <a:rPr lang="en-US" altLang="zh-TW">
                <a:ea typeface="新細明體" panose="02020500000000000000" pitchFamily="18" charset="-120"/>
              </a:rPr>
              <a:t>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35369"/>
            <a:ext cx="8475785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>
                <a:ea typeface="新細明體" panose="02020500000000000000" pitchFamily="18" charset="-120"/>
              </a:rPr>
              <a:t>Emphasize puzzle solving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Involves logic, strategy, pattern recognition, sequence solving,</a:t>
            </a:r>
          </a:p>
          <a:p>
            <a:pPr>
              <a:buFontTx/>
              <a:buNone/>
            </a:pPr>
            <a:r>
              <a:rPr lang="en-US" altLang="zh-TW" sz="2215" i="1">
                <a:ea typeface="新細明體" panose="02020500000000000000" pitchFamily="18" charset="-120"/>
              </a:rPr>
              <a:t>	word completion, or, in some cases, just pure luck.</a:t>
            </a:r>
          </a:p>
        </p:txBody>
      </p:sp>
      <p:pic>
        <p:nvPicPr>
          <p:cNvPr id="410628" name="Picture 4" descr="loderu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77" y="3152043"/>
            <a:ext cx="3376246" cy="23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29" name="Text Box 5"/>
          <p:cNvSpPr txBox="1">
            <a:spLocks noChangeArrowheads="1"/>
          </p:cNvSpPr>
          <p:nvPr/>
        </p:nvSpPr>
        <p:spPr bwMode="auto">
          <a:xfrm>
            <a:off x="3587262" y="5454162"/>
            <a:ext cx="2159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Lode runner</a:t>
            </a:r>
            <a:r>
              <a:rPr lang="en-US" altLang="zh-TW"/>
              <a:t> (1983)</a:t>
            </a:r>
          </a:p>
        </p:txBody>
      </p:sp>
      <p:pic>
        <p:nvPicPr>
          <p:cNvPr id="410631" name="Picture 7" descr="Minesweeper, a popular computer puzzle game found on many machines.">
            <a:hlinkClick r:id="rId3" tooltip="Minesweeper, a popular computer puzzle game found on many machines.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6" y="3147646"/>
            <a:ext cx="1673469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77" y="3147646"/>
            <a:ext cx="2321169" cy="232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7" name="Text Box 13"/>
          <p:cNvSpPr txBox="1">
            <a:spLocks noChangeArrowheads="1"/>
          </p:cNvSpPr>
          <p:nvPr/>
        </p:nvSpPr>
        <p:spPr bwMode="auto">
          <a:xfrm>
            <a:off x="633047" y="5398477"/>
            <a:ext cx="22878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Minesweeper (1973)</a:t>
            </a:r>
          </a:p>
        </p:txBody>
      </p:sp>
      <p:sp>
        <p:nvSpPr>
          <p:cNvPr id="410638" name="Text Box 14"/>
          <p:cNvSpPr txBox="1">
            <a:spLocks noChangeArrowheads="1"/>
          </p:cNvSpPr>
          <p:nvPr/>
        </p:nvSpPr>
        <p:spPr bwMode="auto">
          <a:xfrm>
            <a:off x="7042639" y="5454162"/>
            <a:ext cx="14927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Tetris (1985)</a:t>
            </a:r>
          </a:p>
        </p:txBody>
      </p:sp>
    </p:spTree>
    <p:extLst>
      <p:ext uri="{BB962C8B-B14F-4D97-AF65-F5344CB8AC3E}">
        <p14:creationId xmlns:p14="http://schemas.microsoft.com/office/powerpoint/2010/main" val="286285661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3235569" y="4413739"/>
            <a:ext cx="2762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Boxxle (1989 Game Boy)</a:t>
            </a:r>
          </a:p>
        </p:txBody>
      </p:sp>
      <p:pic>
        <p:nvPicPr>
          <p:cNvPr id="430090" name="Picture 10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93" y="1796561"/>
            <a:ext cx="2813538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095" name="Picture 15" descr="s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7" y="1796562"/>
            <a:ext cx="3024554" cy="256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096" name="Text Box 16"/>
          <p:cNvSpPr txBox="1">
            <a:spLocks noChangeArrowheads="1"/>
          </p:cNvSpPr>
          <p:nvPr/>
        </p:nvSpPr>
        <p:spPr bwMode="auto">
          <a:xfrm>
            <a:off x="172916" y="4413739"/>
            <a:ext cx="31341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Lemmings (1989 Game Boy)</a:t>
            </a:r>
          </a:p>
        </p:txBody>
      </p:sp>
      <p:pic>
        <p:nvPicPr>
          <p:cNvPr id="430098" name="Picture 18" descr="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69" y="1805354"/>
            <a:ext cx="2954215" cy="25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099" name="Text Box 19"/>
          <p:cNvSpPr txBox="1">
            <a:spLocks noChangeArrowheads="1"/>
          </p:cNvSpPr>
          <p:nvPr/>
        </p:nvSpPr>
        <p:spPr bwMode="auto">
          <a:xfrm>
            <a:off x="6075485" y="4399085"/>
            <a:ext cx="29418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Bust-A-Move (1994 SNES)</a:t>
            </a:r>
          </a:p>
        </p:txBody>
      </p:sp>
    </p:spTree>
    <p:extLst>
      <p:ext uri="{BB962C8B-B14F-4D97-AF65-F5344CB8AC3E}">
        <p14:creationId xmlns:p14="http://schemas.microsoft.com/office/powerpoint/2010/main" val="5959025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dirty="0" err="1">
                <a:ea typeface="新細明體" panose="02020500000000000000" pitchFamily="18" charset="-120"/>
              </a:rPr>
              <a:t>G</a:t>
            </a:r>
            <a:r>
              <a:rPr lang="en-US" altLang="zh-TW" dirty="0" err="1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dirty="0" err="1" smtClean="0">
                <a:ea typeface="新細明體" panose="02020500000000000000" pitchFamily="18" charset="-120"/>
              </a:rPr>
              <a:t>od</a:t>
            </a:r>
            <a:r>
              <a:rPr lang="en-US" altLang="zh-TW" dirty="0" smtClean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game (Artificial Life)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053754" cy="42203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The player is in a position with divine or supernatural powers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to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maintain &amp; grow a population of organisms</a:t>
            </a:r>
            <a:r>
              <a:rPr lang="en-US" altLang="zh-TW" sz="2215" i="1" dirty="0">
                <a:ea typeface="新細明體" panose="02020500000000000000" pitchFamily="18" charset="-120"/>
              </a:rPr>
              <a:t>, each of 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which is unique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The player can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affect</a:t>
            </a:r>
            <a:r>
              <a:rPr lang="en-US" altLang="zh-TW" sz="2215" i="1" dirty="0">
                <a:ea typeface="新細明體" panose="02020500000000000000" pitchFamily="18" charset="-120"/>
              </a:rPr>
              <a:t> the world and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influence</a:t>
            </a:r>
            <a:r>
              <a:rPr lang="en-US" altLang="zh-TW" sz="2215" i="1" dirty="0">
                <a:ea typeface="新細明體" panose="02020500000000000000" pitchFamily="18" charset="-120"/>
              </a:rPr>
              <a:t> his subjects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but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not directly</a:t>
            </a:r>
            <a:r>
              <a:rPr lang="en-US" altLang="zh-TW" sz="2215" i="1" dirty="0">
                <a:ea typeface="新細明體" panose="02020500000000000000" pitchFamily="18" charset="-120"/>
              </a:rPr>
              <a:t> control them (usually)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With some exceptions, god games tend toward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large scales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The player</a:t>
            </a:r>
            <a:r>
              <a:rPr lang="en-US" altLang="zh-TW" sz="2215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’</a:t>
            </a:r>
            <a:r>
              <a:rPr lang="en-US" altLang="zh-TW" sz="2215" i="1" dirty="0">
                <a:ea typeface="新細明體" panose="02020500000000000000" pitchFamily="18" charset="-120"/>
              </a:rPr>
              <a:t>s view is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an elevated, aloft ("god-like") </a:t>
            </a:r>
          </a:p>
          <a:p>
            <a:pPr>
              <a:buFontTx/>
              <a:buNone/>
            </a:pPr>
            <a:r>
              <a:rPr lang="en-US" altLang="zh-TW" sz="2215" b="1" i="1" dirty="0">
                <a:ea typeface="新細明體" panose="02020500000000000000" pitchFamily="18" charset="-120"/>
              </a:rPr>
              <a:t>	perspective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Usually, the player </a:t>
            </a:r>
            <a:r>
              <a:rPr lang="en-US" altLang="zh-TW" sz="2215" b="1" i="1" dirty="0">
                <a:ea typeface="新細明體" panose="02020500000000000000" pitchFamily="18" charset="-120"/>
              </a:rPr>
              <a:t>does not win or lose</a:t>
            </a:r>
            <a:r>
              <a:rPr lang="en-US" altLang="zh-TW" sz="2215" i="1" dirty="0">
                <a:ea typeface="新細明體" panose="02020500000000000000" pitchFamily="18" charset="-120"/>
              </a:rPr>
              <a:t>, but is challenged</a:t>
            </a:r>
          </a:p>
          <a:p>
            <a:pPr>
              <a:buFontTx/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to attain and maintain a level of success </a:t>
            </a:r>
          </a:p>
        </p:txBody>
      </p:sp>
    </p:spTree>
    <p:extLst>
      <p:ext uri="{BB962C8B-B14F-4D97-AF65-F5344CB8AC3E}">
        <p14:creationId xmlns:p14="http://schemas.microsoft.com/office/powerpoint/2010/main" val="65806091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11" name="Picture 7" descr="Screen capture of Utopia, taken with the Intellivision Lives! emulator.">
            <a:hlinkClick r:id="rId2" tooltip="Screen capture of Utopia, taken with the Intellivision Lives! emulator.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4" y="476251"/>
            <a:ext cx="3644412" cy="23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12" name="Text Box 8"/>
          <p:cNvSpPr txBox="1">
            <a:spLocks noChangeArrowheads="1"/>
          </p:cNvSpPr>
          <p:nvPr/>
        </p:nvSpPr>
        <p:spPr bwMode="auto">
          <a:xfrm>
            <a:off x="1021373" y="2795954"/>
            <a:ext cx="33650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Utopia (1982) – First god game</a:t>
            </a:r>
          </a:p>
        </p:txBody>
      </p:sp>
      <p:pic>
        <p:nvPicPr>
          <p:cNvPr id="431114" name="Picture 10" descr="The Sims PC cover">
            <a:hlinkClick r:id="rId4" tooltip="The Sims PC cover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77" y="3288323"/>
            <a:ext cx="2177562" cy="26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15" name="Text Box 11"/>
          <p:cNvSpPr txBox="1">
            <a:spLocks noChangeArrowheads="1"/>
          </p:cNvSpPr>
          <p:nvPr/>
        </p:nvSpPr>
        <p:spPr bwMode="auto">
          <a:xfrm>
            <a:off x="4774223" y="5468816"/>
            <a:ext cx="18902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The Sims (2000)</a:t>
            </a:r>
          </a:p>
        </p:txBody>
      </p:sp>
      <p:pic>
        <p:nvPicPr>
          <p:cNvPr id="431117" name="Picture 13" descr="A neighborhood in The Sims consists of a single screen displaying all playable houses.">
            <a:hlinkClick r:id="rId6" tooltip="A neighborhood in The Sims consists of a single screen displaying all playable houses.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46" y="34290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119" name="Picture 15" descr="Populous on the Amiga (screenshot)">
            <a:hlinkClick r:id="rId8" tooltip="Populous on the Amiga (screenshot)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474785"/>
            <a:ext cx="3727938" cy="23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1120" name="Text Box 16"/>
          <p:cNvSpPr txBox="1">
            <a:spLocks noChangeArrowheads="1"/>
          </p:cNvSpPr>
          <p:nvPr/>
        </p:nvSpPr>
        <p:spPr bwMode="auto">
          <a:xfrm>
            <a:off x="5590443" y="2795954"/>
            <a:ext cx="18774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Populous (1989)</a:t>
            </a:r>
          </a:p>
        </p:txBody>
      </p:sp>
    </p:spTree>
    <p:extLst>
      <p:ext uri="{BB962C8B-B14F-4D97-AF65-F5344CB8AC3E}">
        <p14:creationId xmlns:p14="http://schemas.microsoft.com/office/powerpoint/2010/main" val="11074837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>
                <a:ea typeface="新細明體" panose="02020500000000000000" pitchFamily="18" charset="-120"/>
              </a:rPr>
              <a:t>Online Games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98341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b="1" i="1">
                <a:ea typeface="新細明體" panose="02020500000000000000" pitchFamily="18" charset="-120"/>
              </a:rPr>
              <a:t>Massively multiplayer online game</a:t>
            </a:r>
            <a:r>
              <a:rPr lang="en-US" altLang="zh-TW" sz="2215" i="1">
                <a:ea typeface="新細明體" panose="02020500000000000000" pitchFamily="18" charset="-120"/>
              </a:rPr>
              <a:t> (MMOG)</a:t>
            </a:r>
          </a:p>
          <a:p>
            <a:pPr lvl="1"/>
            <a:r>
              <a:rPr lang="en-US" altLang="zh-TW" sz="1846" b="1" i="1">
                <a:ea typeface="新細明體" panose="02020500000000000000" pitchFamily="18" charset="-120"/>
              </a:rPr>
              <a:t>MMORPG</a:t>
            </a:r>
            <a:r>
              <a:rPr lang="en-US" altLang="zh-TW" sz="1846" i="1">
                <a:ea typeface="新細明體" panose="02020500000000000000" pitchFamily="18" charset="-120"/>
              </a:rPr>
              <a:t>: Massively multiplayer online role-playing game</a:t>
            </a:r>
          </a:p>
          <a:p>
            <a:pPr lvl="1">
              <a:buFontTx/>
              <a:buNone/>
            </a:pPr>
            <a:r>
              <a:rPr lang="en-US" altLang="zh-TW" sz="1846" i="1">
                <a:ea typeface="新細明體" panose="02020500000000000000" pitchFamily="18" charset="-120"/>
              </a:rPr>
              <a:t>	e.g., </a:t>
            </a:r>
            <a:r>
              <a:rPr lang="en-US" altLang="en-US" sz="1846"/>
              <a:t>Ultima online </a:t>
            </a:r>
            <a:r>
              <a:rPr lang="en-US" altLang="zh-TW" sz="1846" i="1">
                <a:ea typeface="新細明體" panose="02020500000000000000" pitchFamily="18" charset="-120"/>
              </a:rPr>
              <a:t>(1997), Diablo II (2000), Final Fantasy XI  (2002)</a:t>
            </a:r>
          </a:p>
          <a:p>
            <a:pPr lvl="1"/>
            <a:r>
              <a:rPr lang="en-US" altLang="zh-TW" sz="1846" b="1" i="1">
                <a:ea typeface="新細明體" panose="02020500000000000000" pitchFamily="18" charset="-120"/>
              </a:rPr>
              <a:t>MMOFPS</a:t>
            </a:r>
            <a:r>
              <a:rPr lang="en-US" altLang="zh-TW" sz="1846" i="1">
                <a:ea typeface="新細明體" panose="02020500000000000000" pitchFamily="18" charset="-120"/>
              </a:rPr>
              <a:t>: Massively multiplayer online first-person shooter</a:t>
            </a:r>
          </a:p>
          <a:p>
            <a:pPr lvl="1">
              <a:buFontTx/>
              <a:buNone/>
            </a:pPr>
            <a:r>
              <a:rPr lang="en-US" altLang="zh-TW" sz="1846" i="1">
                <a:ea typeface="新細明體" panose="02020500000000000000" pitchFamily="18" charset="-120"/>
              </a:rPr>
              <a:t>	e.g., World War II Online (2001)</a:t>
            </a:r>
          </a:p>
          <a:p>
            <a:pPr lvl="1"/>
            <a:r>
              <a:rPr lang="en-US" altLang="zh-TW" sz="1846" b="1" i="1">
                <a:ea typeface="新細明體" panose="02020500000000000000" pitchFamily="18" charset="-120"/>
              </a:rPr>
              <a:t>MMORTS</a:t>
            </a:r>
            <a:r>
              <a:rPr lang="en-US" altLang="zh-TW" sz="1846" i="1">
                <a:ea typeface="新細明體" panose="02020500000000000000" pitchFamily="18" charset="-120"/>
              </a:rPr>
              <a:t>: Massively multiplayer online real-time strategy</a:t>
            </a:r>
          </a:p>
          <a:p>
            <a:pPr lvl="1">
              <a:buFontTx/>
              <a:buNone/>
            </a:pPr>
            <a:r>
              <a:rPr lang="en-US" altLang="zh-TW" sz="1846" i="1">
                <a:ea typeface="新細明體" panose="02020500000000000000" pitchFamily="18" charset="-120"/>
              </a:rPr>
              <a:t>	e.g., Starcraft (1998)</a:t>
            </a:r>
          </a:p>
          <a:p>
            <a:pPr lvl="1"/>
            <a:r>
              <a:rPr lang="en-US" altLang="zh-TW" sz="1846" b="1" i="1">
                <a:ea typeface="新細明體" panose="02020500000000000000" pitchFamily="18" charset="-120"/>
              </a:rPr>
              <a:t>MMODG</a:t>
            </a:r>
            <a:r>
              <a:rPr lang="en-US" altLang="zh-TW" sz="1846" i="1">
                <a:ea typeface="新細明體" panose="02020500000000000000" pitchFamily="18" charset="-120"/>
              </a:rPr>
              <a:t>: Massively Multiplayer online dance game</a:t>
            </a:r>
          </a:p>
          <a:p>
            <a:pPr lvl="1">
              <a:buFontTx/>
              <a:buNone/>
            </a:pPr>
            <a:r>
              <a:rPr lang="en-US" altLang="zh-TW" sz="1846" i="1">
                <a:ea typeface="新細明體" panose="02020500000000000000" pitchFamily="18" charset="-120"/>
              </a:rPr>
              <a:t>	e.g., DANCE! Online (Beta 2007)</a:t>
            </a:r>
          </a:p>
          <a:p>
            <a:r>
              <a:rPr lang="en-US" altLang="zh-TW" sz="2215" i="1">
                <a:ea typeface="新細明體" panose="02020500000000000000" pitchFamily="18" charset="-120"/>
              </a:rPr>
              <a:t>Players can live, work &amp; socializing in a </a:t>
            </a:r>
            <a:r>
              <a:rPr lang="en-US" altLang="zh-TW" sz="2215" b="1" i="1">
                <a:ea typeface="新細明體" panose="02020500000000000000" pitchFamily="18" charset="-120"/>
              </a:rPr>
              <a:t>virtual world</a:t>
            </a:r>
            <a:endParaRPr lang="en-US" altLang="zh-TW" sz="2215" i="1">
              <a:ea typeface="新細明體" panose="02020500000000000000" pitchFamily="18" charset="-120"/>
            </a:endParaRPr>
          </a:p>
          <a:p>
            <a:pPr>
              <a:buFontTx/>
              <a:buNone/>
            </a:pPr>
            <a:r>
              <a:rPr lang="en-US" altLang="zh-TW" sz="2215" b="1" i="1">
                <a:ea typeface="新細明體" panose="02020500000000000000" pitchFamily="18" charset="-120"/>
              </a:rPr>
              <a:t>	simultaneously </a:t>
            </a:r>
            <a:r>
              <a:rPr lang="en-US" altLang="zh-TW" sz="2215" i="1">
                <a:ea typeface="新細明體" panose="02020500000000000000" pitchFamily="18" charset="-120"/>
              </a:rPr>
              <a:t>through the </a:t>
            </a:r>
            <a:r>
              <a:rPr lang="en-US" altLang="zh-TW" sz="2215" b="1" i="1">
                <a:ea typeface="新細明體" panose="02020500000000000000" pitchFamily="18" charset="-12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5984539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Characteristics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8229600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Simplicity: Simple rules and easy to learn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Complex Strategies</a:t>
            </a:r>
          </a:p>
          <a:p>
            <a:pPr>
              <a:spcBef>
                <a:spcPct val="35000"/>
              </a:spcBef>
            </a:pPr>
            <a:r>
              <a:rPr lang="en-US" altLang="en-US" sz="2585" dirty="0"/>
              <a:t>Unchanging: Play in the same (or similar) way over thousands of </a:t>
            </a:r>
            <a:r>
              <a:rPr lang="en-US" altLang="en-US" sz="2585" dirty="0" smtClean="0"/>
              <a:t>years</a:t>
            </a:r>
          </a:p>
          <a:p>
            <a:pPr>
              <a:spcBef>
                <a:spcPct val="35000"/>
              </a:spcBef>
            </a:pPr>
            <a:r>
              <a:rPr lang="en-US" altLang="en-US" sz="2585" dirty="0" smtClean="0"/>
              <a:t>Does not get boring</a:t>
            </a:r>
            <a:endParaRPr lang="en-US" altLang="en-US" sz="2585" dirty="0"/>
          </a:p>
        </p:txBody>
      </p:sp>
    </p:spTree>
    <p:extLst>
      <p:ext uri="{BB962C8B-B14F-4D97-AF65-F5344CB8AC3E}">
        <p14:creationId xmlns:p14="http://schemas.microsoft.com/office/powerpoint/2010/main" val="20033417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8" name="Picture 6" descr="ult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931985"/>
            <a:ext cx="4431323" cy="33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59" name="Text Box 7"/>
          <p:cNvSpPr txBox="1">
            <a:spLocks noChangeArrowheads="1"/>
          </p:cNvSpPr>
          <p:nvPr/>
        </p:nvSpPr>
        <p:spPr bwMode="auto">
          <a:xfrm>
            <a:off x="1266092" y="4202724"/>
            <a:ext cx="23006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Ultima Online (1989)</a:t>
            </a:r>
          </a:p>
        </p:txBody>
      </p:sp>
      <p:pic>
        <p:nvPicPr>
          <p:cNvPr id="433160" name="Picture 8" descr="Image:Cattlebruiser Heaven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23" y="1670539"/>
            <a:ext cx="4501662" cy="33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5556739" y="5032131"/>
            <a:ext cx="17876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/>
              <a:t>Starcraft (1998)</a:t>
            </a:r>
          </a:p>
        </p:txBody>
      </p:sp>
    </p:spTree>
    <p:extLst>
      <p:ext uri="{BB962C8B-B14F-4D97-AF65-F5344CB8AC3E}">
        <p14:creationId xmlns:p14="http://schemas.microsoft.com/office/powerpoint/2010/main" val="250386411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15461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Others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76754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i="1" dirty="0">
                <a:ea typeface="新細明體" panose="02020500000000000000" pitchFamily="18" charset="-120"/>
              </a:rPr>
              <a:t>Chess games, e.g., Monopoly, chess, Risk, etc.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Card games, e.g., solitaire, etc.</a:t>
            </a:r>
          </a:p>
          <a:p>
            <a:r>
              <a:rPr lang="en-US" altLang="zh-TW" sz="2215" i="1" dirty="0" smtClean="0">
                <a:ea typeface="新細明體" panose="02020500000000000000" pitchFamily="18" charset="-120"/>
              </a:rPr>
              <a:t>Music </a:t>
            </a:r>
            <a:r>
              <a:rPr lang="en-US" altLang="zh-TW" sz="2215" i="1" dirty="0">
                <a:ea typeface="新細明體" panose="02020500000000000000" pitchFamily="18" charset="-120"/>
              </a:rPr>
              <a:t>games, e.g., dancing, guitar, drum, etc.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Cooking games</a:t>
            </a:r>
          </a:p>
          <a:p>
            <a:r>
              <a:rPr lang="en-US" altLang="zh-TW" sz="2215" i="1" dirty="0">
                <a:ea typeface="新細明體" panose="02020500000000000000" pitchFamily="18" charset="-120"/>
              </a:rPr>
              <a:t>Educational games</a:t>
            </a:r>
          </a:p>
        </p:txBody>
      </p:sp>
      <p:pic>
        <p:nvPicPr>
          <p:cNvPr id="411653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1994389"/>
            <a:ext cx="2039815" cy="15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5" name="Picture 7" descr="A Miniature Dachshund puppy being petted through use of the touch screen.">
            <a:hlinkClick r:id="rId4" tooltip="A Miniature Dachshund puppy being petted through use of the touch screen.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08" y="3569677"/>
            <a:ext cx="1582615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7" name="Picture 9" descr="Open source music video game StepMania">
            <a:hlinkClick r:id="rId6" tooltip="Open source music video game StepMania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77" y="4035670"/>
            <a:ext cx="2567354" cy="192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4173416"/>
            <a:ext cx="2567354" cy="17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63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379536"/>
            <a:ext cx="2092569" cy="157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2128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Digital Games: Platforms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7772400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1.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Arcade games</a:t>
            </a:r>
            <a:endParaRPr lang="en-US" altLang="zh-TW" sz="2215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2.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Consoles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r>
              <a:rPr lang="en-US" altLang="zh-TW" sz="2215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i="1" dirty="0">
                <a:ea typeface="新細明體" panose="02020500000000000000" pitchFamily="18" charset="-120"/>
              </a:rPr>
              <a:t> </a:t>
            </a:r>
            <a:r>
              <a:rPr lang="en-US" altLang="zh-TW" sz="2215" i="1" dirty="0" err="1" smtClean="0">
                <a:ea typeface="新細明體" panose="02020500000000000000" pitchFamily="18" charset="-120"/>
              </a:rPr>
              <a:t>Playstation</a:t>
            </a:r>
            <a:r>
              <a:rPr lang="en-US" altLang="zh-TW" sz="2215" i="1" dirty="0" smtClean="0">
                <a:ea typeface="新細明體" panose="02020500000000000000" pitchFamily="18" charset="-120"/>
              </a:rPr>
              <a:t>, </a:t>
            </a:r>
            <a:r>
              <a:rPr lang="en-US" altLang="zh-TW" sz="2215" i="1" dirty="0">
                <a:ea typeface="新細明體" panose="02020500000000000000" pitchFamily="18" charset="-120"/>
              </a:rPr>
              <a:t>Xbox, </a:t>
            </a:r>
            <a:r>
              <a:rPr lang="en-US" altLang="zh-TW" sz="2215" i="1" dirty="0" smtClean="0">
                <a:ea typeface="新細明體" panose="02020500000000000000" pitchFamily="18" charset="-120"/>
              </a:rPr>
              <a:t>Wii</a:t>
            </a:r>
            <a:endParaRPr lang="en-US" altLang="zh-TW" sz="2215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3.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Personal Computers </a:t>
            </a:r>
            <a:r>
              <a:rPr lang="en-US" altLang="zh-TW" sz="2215" i="1" dirty="0">
                <a:ea typeface="新細明體" panose="02020500000000000000" pitchFamily="18" charset="-120"/>
              </a:rPr>
              <a:t>(PC) </a:t>
            </a: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4.	</a:t>
            </a:r>
            <a:r>
              <a:rPr lang="en-US" altLang="zh-TW" sz="2215" b="1" i="1" dirty="0">
                <a:ea typeface="新細明體" panose="02020500000000000000" pitchFamily="18" charset="-120"/>
              </a:rPr>
              <a:t>Portable </a:t>
            </a:r>
            <a:r>
              <a:rPr lang="en-US" altLang="zh-TW" sz="2215" b="1" i="1" dirty="0" smtClean="0">
                <a:ea typeface="新細明體" panose="02020500000000000000" pitchFamily="18" charset="-120"/>
              </a:rPr>
              <a:t>Specialized Devices</a:t>
            </a:r>
            <a:endParaRPr lang="en-US" altLang="zh-TW" sz="2215" b="1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r>
              <a:rPr lang="en-US" altLang="zh-TW" sz="2215" i="1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–</a:t>
            </a:r>
            <a:r>
              <a:rPr lang="en-US" altLang="zh-TW" sz="2215" i="1" dirty="0">
                <a:ea typeface="新細明體" panose="02020500000000000000" pitchFamily="18" charset="-120"/>
              </a:rPr>
              <a:t> </a:t>
            </a:r>
            <a:r>
              <a:rPr lang="en-US" altLang="zh-TW" sz="2215" i="1" dirty="0" err="1" smtClean="0">
                <a:ea typeface="新細明體" panose="02020500000000000000" pitchFamily="18" charset="-120"/>
              </a:rPr>
              <a:t>GameBoy</a:t>
            </a:r>
            <a:r>
              <a:rPr lang="en-US" altLang="zh-TW" sz="2215" i="1" dirty="0" smtClean="0">
                <a:ea typeface="新細明體" panose="02020500000000000000" pitchFamily="18" charset="-120"/>
              </a:rPr>
              <a:t> Advance, PSP</a:t>
            </a:r>
          </a:p>
          <a:p>
            <a:pPr marL="562722" indent="-562722">
              <a:buNone/>
            </a:pPr>
            <a:r>
              <a:rPr lang="en-HK" altLang="zh-TW" sz="2215" b="1" i="1" dirty="0" smtClean="0">
                <a:ea typeface="新細明體" panose="02020500000000000000" pitchFamily="18" charset="-120"/>
              </a:rPr>
              <a:t>5.	Mobile phones</a:t>
            </a:r>
            <a:endParaRPr lang="en-US" altLang="zh-TW" sz="2215" b="1" i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i="1" dirty="0">
                <a:ea typeface="新細明體" panose="02020500000000000000" pitchFamily="18" charset="-120"/>
              </a:rPr>
              <a:t>	</a:t>
            </a:r>
            <a:endParaRPr lang="en-US" altLang="zh-TW" sz="2215" b="1" i="1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420470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1. Arcade Games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Advantages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Well-defined configurations</a:t>
            </a:r>
            <a:br>
              <a:rPr lang="en-US" altLang="zh-TW" sz="1846">
                <a:ea typeface="新細明體" panose="02020500000000000000" pitchFamily="18" charset="-120"/>
              </a:rPr>
            </a:br>
            <a:endParaRPr lang="en-US" altLang="zh-TW" sz="1846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Disadvantages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Being superceded (given up) by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other TV game consoles</a:t>
            </a:r>
          </a:p>
        </p:txBody>
      </p:sp>
      <p:pic>
        <p:nvPicPr>
          <p:cNvPr id="439302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77" y="3223847"/>
            <a:ext cx="5134708" cy="28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45146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2. Consoles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Advantages : 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Fixed configuration =&gt; Ease of support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Huge markets of family entertainment</a:t>
            </a:r>
          </a:p>
          <a:p>
            <a:pPr lvl="1">
              <a:buFontTx/>
              <a:buNone/>
            </a:pPr>
            <a:endParaRPr lang="en-US" altLang="zh-TW" sz="1846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Limited controllers available, typically joypads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Problem of getting license from console vendor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Intrigue programming model</a:t>
            </a:r>
          </a:p>
        </p:txBody>
      </p:sp>
      <p:pic>
        <p:nvPicPr>
          <p:cNvPr id="43622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>
            <a:fillRect/>
          </a:stretch>
        </p:blipFill>
        <p:spPr bwMode="auto">
          <a:xfrm>
            <a:off x="6752493" y="404446"/>
            <a:ext cx="1899138" cy="17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43" y="2162908"/>
            <a:ext cx="1543050" cy="18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6230" name="Picture 6"/>
          <p:cNvPicPr>
            <a:picLocks noChangeAspect="1" noChangeArrowheads="1"/>
          </p:cNvPicPr>
          <p:nvPr/>
        </p:nvPicPr>
        <p:blipFill>
          <a:blip r:embed="rId4">
            <a:lum bright="6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11320" b="8536"/>
          <a:stretch>
            <a:fillRect/>
          </a:stretch>
        </p:blipFill>
        <p:spPr bwMode="auto">
          <a:xfrm>
            <a:off x="6119446" y="3963866"/>
            <a:ext cx="2672862" cy="19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110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Platforms: 3. PC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6046"/>
            <a:ext cx="6224954" cy="38334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Can explore state-of-the-art technologies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Convenient development environment access</a:t>
            </a:r>
          </a:p>
          <a:p>
            <a:pPr lvl="1">
              <a:buFontTx/>
              <a:buNone/>
            </a:pPr>
            <a:endParaRPr lang="en-US" altLang="zh-TW" sz="1846">
              <a:ea typeface="新細明體" panose="02020500000000000000" pitchFamily="18" charset="-120"/>
            </a:endParaRPr>
          </a:p>
          <a:p>
            <a:r>
              <a:rPr lang="en-US" altLang="zh-TW" sz="2215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>
                <a:ea typeface="新細明體" panose="02020500000000000000" pitchFamily="18" charset="-120"/>
              </a:rPr>
              <a:t>Difficult to support the wide variety in hardware configurations 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(Memory, CPU, graphics board, operating system, etc.)</a:t>
            </a:r>
          </a:p>
          <a:p>
            <a:pPr lvl="1">
              <a:buFontTx/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2.	Customers limited to certain age groups</a:t>
            </a:r>
          </a:p>
        </p:txBody>
      </p:sp>
      <p:pic>
        <p:nvPicPr>
          <p:cNvPr id="437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08" y="896816"/>
            <a:ext cx="2760785" cy="25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333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Platforms:</a:t>
            </a:r>
            <a:br>
              <a:rPr lang="en-US" altLang="zh-TW" sz="4400" dirty="0">
                <a:ea typeface="新細明體" panose="02020500000000000000" pitchFamily="18" charset="-120"/>
              </a:rPr>
            </a:br>
            <a:r>
              <a:rPr lang="en-US" altLang="zh-TW" sz="4400" dirty="0">
                <a:ea typeface="新細明體" panose="02020500000000000000" pitchFamily="18" charset="-120"/>
              </a:rPr>
              <a:t>4. Portable Computing Devices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4382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03585"/>
            <a:ext cx="6224954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>
                <a:ea typeface="新細明體" panose="02020500000000000000" pitchFamily="18" charset="-120"/>
              </a:rPr>
              <a:t>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Fixed configuration</a:t>
            </a:r>
            <a:br>
              <a:rPr lang="en-US" altLang="zh-TW" sz="1846" dirty="0">
                <a:ea typeface="新細明體" panose="02020500000000000000" pitchFamily="18" charset="-120"/>
              </a:rPr>
            </a:br>
            <a:endParaRPr lang="en-US" altLang="zh-TW" sz="1846" dirty="0">
              <a:ea typeface="新細明體" panose="02020500000000000000" pitchFamily="18" charset="-120"/>
            </a:endParaRPr>
          </a:p>
          <a:p>
            <a:r>
              <a:rPr lang="en-US" altLang="zh-TW" sz="2215" dirty="0">
                <a:ea typeface="新細明體" panose="02020500000000000000" pitchFamily="18" charset="-120"/>
              </a:rPr>
              <a:t>Disadvantages: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Relatively low computing power and memory</a:t>
            </a:r>
          </a:p>
          <a:p>
            <a:pPr lvl="1">
              <a:buFontTx/>
              <a:buAutoNum type="arabicPeriod"/>
            </a:pPr>
            <a:r>
              <a:rPr lang="en-US" altLang="zh-TW" sz="1846" dirty="0">
                <a:ea typeface="新細明體" panose="02020500000000000000" pitchFamily="18" charset="-120"/>
              </a:rPr>
              <a:t>Limited programming resource</a:t>
            </a:r>
          </a:p>
          <a:p>
            <a:pPr lvl="1">
              <a:buFontTx/>
              <a:buAutoNum type="arabicPeriod"/>
            </a:pPr>
            <a:r>
              <a:rPr lang="en-US" altLang="zh-TW" sz="1846" dirty="0" smtClean="0">
                <a:ea typeface="新細明體" panose="02020500000000000000" pitchFamily="18" charset="-120"/>
              </a:rPr>
              <a:t>Screen </a:t>
            </a:r>
            <a:r>
              <a:rPr lang="en-US" altLang="zh-TW" sz="1846" dirty="0">
                <a:ea typeface="新細明體" panose="02020500000000000000" pitchFamily="18" charset="-120"/>
              </a:rPr>
              <a:t>size and resolution</a:t>
            </a:r>
          </a:p>
        </p:txBody>
      </p:sp>
      <p:pic>
        <p:nvPicPr>
          <p:cNvPr id="4382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6" t="1602"/>
          <a:stretch>
            <a:fillRect/>
          </a:stretch>
        </p:blipFill>
        <p:spPr bwMode="auto">
          <a:xfrm>
            <a:off x="6541477" y="2303585"/>
            <a:ext cx="2250831" cy="21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82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74" y="4906109"/>
            <a:ext cx="3656134" cy="16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4063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4400" dirty="0">
                <a:ea typeface="新細明體" panose="02020500000000000000" pitchFamily="18" charset="-120"/>
              </a:rPr>
              <a:t>Platforms:</a:t>
            </a:r>
            <a:br>
              <a:rPr lang="en-US" altLang="zh-TW" sz="4400" dirty="0">
                <a:ea typeface="新細明體" panose="02020500000000000000" pitchFamily="18" charset="-120"/>
              </a:rPr>
            </a:br>
            <a:r>
              <a:rPr lang="en-US" altLang="zh-TW" sz="4400" dirty="0">
                <a:ea typeface="新細明體" panose="02020500000000000000" pitchFamily="18" charset="-120"/>
              </a:rPr>
              <a:t>4. </a:t>
            </a:r>
            <a:r>
              <a:rPr lang="en-US" altLang="zh-TW" sz="4400" dirty="0" smtClean="0">
                <a:ea typeface="新細明體" panose="02020500000000000000" pitchFamily="18" charset="-120"/>
              </a:rPr>
              <a:t>Mobile phones</a:t>
            </a:r>
            <a:endParaRPr lang="en-US" altLang="en-US" sz="4400" dirty="0">
              <a:ea typeface="新細明體" panose="02020500000000000000" pitchFamily="18" charset="-120"/>
            </a:endParaRPr>
          </a:p>
        </p:txBody>
      </p:sp>
      <p:sp>
        <p:nvSpPr>
          <p:cNvPr id="4382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03585"/>
            <a:ext cx="6224954" cy="309489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215" dirty="0" smtClean="0">
                <a:ea typeface="新細明體" panose="02020500000000000000" pitchFamily="18" charset="-120"/>
              </a:rPr>
              <a:t>Advantages</a:t>
            </a:r>
            <a:r>
              <a:rPr lang="en-US" altLang="zh-TW" sz="2215" dirty="0">
                <a:ea typeface="新細明體" panose="02020500000000000000" pitchFamily="18" charset="-120"/>
              </a:rPr>
              <a:t>:</a:t>
            </a:r>
          </a:p>
          <a:p>
            <a:pPr lvl="1">
              <a:buFontTx/>
              <a:buAutoNum type="arabicPeriod"/>
            </a:pPr>
            <a:r>
              <a:rPr lang="en-HK" altLang="zh-TW" sz="2000" dirty="0">
                <a:ea typeface="新細明體" panose="02020500000000000000" pitchFamily="18" charset="-120"/>
              </a:rPr>
              <a:t>Good </a:t>
            </a:r>
            <a:r>
              <a:rPr lang="en-HK" altLang="zh-TW" sz="2000" dirty="0" err="1">
                <a:ea typeface="新細明體" panose="02020500000000000000" pitchFamily="18" charset="-120"/>
              </a:rPr>
              <a:t>tradeoff</a:t>
            </a:r>
            <a:r>
              <a:rPr lang="en-HK" altLang="zh-TW" sz="2000" dirty="0">
                <a:ea typeface="新細明體" panose="02020500000000000000" pitchFamily="18" charset="-120"/>
              </a:rPr>
              <a:t> </a:t>
            </a:r>
            <a:r>
              <a:rPr lang="en-HK" altLang="zh-TW" sz="2000" dirty="0" smtClean="0">
                <a:ea typeface="新細明體" panose="02020500000000000000" pitchFamily="18" charset="-120"/>
              </a:rPr>
              <a:t>of portability and power</a:t>
            </a:r>
          </a:p>
          <a:p>
            <a:pPr lvl="1">
              <a:buFontTx/>
              <a:buAutoNum type="arabicPeriod"/>
            </a:pPr>
            <a:r>
              <a:rPr lang="en-HK" altLang="zh-TW" sz="2000" dirty="0" smtClean="0">
                <a:ea typeface="新細明體" panose="02020500000000000000" pitchFamily="18" charset="-120"/>
              </a:rPr>
              <a:t>APIs that allow for support of both PC and mobile</a:t>
            </a:r>
          </a:p>
          <a:p>
            <a:pPr lvl="1">
              <a:buFontTx/>
              <a:buAutoNum type="arabicPeriod"/>
            </a:pPr>
            <a:endParaRPr lang="en-US" altLang="zh-TW" sz="2000" dirty="0">
              <a:ea typeface="新細明體" panose="02020500000000000000" pitchFamily="18" charset="-120"/>
            </a:endParaRPr>
          </a:p>
          <a:p>
            <a:r>
              <a:rPr lang="en-US" altLang="zh-TW" sz="2215" dirty="0" smtClean="0">
                <a:ea typeface="新細明體" panose="02020500000000000000" pitchFamily="18" charset="-120"/>
              </a:rPr>
              <a:t>Disadvantages</a:t>
            </a:r>
            <a:r>
              <a:rPr lang="en-US" altLang="zh-TW" sz="2215" dirty="0">
                <a:ea typeface="新細明體" panose="02020500000000000000" pitchFamily="18" charset="-120"/>
              </a:rPr>
              <a:t>:</a:t>
            </a:r>
          </a:p>
          <a:p>
            <a:pPr lvl="1">
              <a:buFontTx/>
              <a:buAutoNum type="arabicPeriod"/>
            </a:pPr>
            <a:r>
              <a:rPr lang="en-HK" altLang="zh-TW" sz="1846" dirty="0" smtClean="0">
                <a:ea typeface="新細明體" panose="02020500000000000000" pitchFamily="18" charset="-120"/>
              </a:rPr>
              <a:t>Screen size</a:t>
            </a:r>
            <a:endParaRPr lang="en-US" altLang="zh-TW" sz="1846" dirty="0" smtClean="0">
              <a:ea typeface="新細明體" panose="02020500000000000000" pitchFamily="18" charset="-120"/>
            </a:endParaRPr>
          </a:p>
          <a:p>
            <a:pPr lvl="1">
              <a:buFontTx/>
              <a:buAutoNum type="arabicPeriod"/>
            </a:pPr>
            <a:r>
              <a:rPr lang="en-US" altLang="zh-TW" sz="1846" dirty="0" smtClean="0">
                <a:ea typeface="新細明體" panose="02020500000000000000" pitchFamily="18" charset="-120"/>
              </a:rPr>
              <a:t>Support different hardware configurations</a:t>
            </a:r>
            <a:endParaRPr lang="en-US" altLang="zh-TW" sz="1846" dirty="0">
              <a:ea typeface="新細明體" panose="02020500000000000000" pitchFamily="18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20738"/>
            <a:ext cx="2408216" cy="2997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r="31367"/>
          <a:stretch/>
        </p:blipFill>
        <p:spPr>
          <a:xfrm>
            <a:off x="7150463" y="381000"/>
            <a:ext cx="161253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7607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Summary</a:t>
            </a:r>
            <a:endParaRPr lang="en-US" altLang="en-US"/>
          </a:p>
        </p:txBody>
      </p:sp>
      <p:sp>
        <p:nvSpPr>
          <p:cNvPr id="4403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Motivation: Why Games?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Game Mechanics (Non-digital Games)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History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Category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Digital Games: </a:t>
            </a:r>
            <a:r>
              <a:rPr lang="en-US" altLang="zh-TW" sz="2585" dirty="0" smtClean="0">
                <a:ea typeface="新細明體" panose="02020500000000000000" pitchFamily="18" charset="-120"/>
              </a:rPr>
              <a:t>Platforms</a:t>
            </a: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676099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Summary</a:t>
            </a:r>
            <a:endParaRPr lang="en-US" altLang="en-US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FontTx/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During Game design: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kind of game? Category? Mixed</a:t>
            </a:r>
            <a:r>
              <a:rPr lang="en-US" altLang="zh-TW" sz="2585" dirty="0" smtClean="0">
                <a:ea typeface="新細明體" panose="02020500000000000000" pitchFamily="18" charset="-120"/>
              </a:rPr>
              <a:t>?</a:t>
            </a:r>
            <a:endParaRPr lang="en-US" altLang="zh-TW" sz="2585" dirty="0">
              <a:ea typeface="新細明體" panose="02020500000000000000" pitchFamily="18" charset="-120"/>
            </a:endParaRP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platform(s)?</a:t>
            </a:r>
          </a:p>
          <a:p>
            <a:pPr lvl="1">
              <a:spcBef>
                <a:spcPct val="35000"/>
              </a:spcBef>
            </a:pPr>
            <a:r>
              <a:rPr lang="en-US" altLang="zh-TW" sz="2215" dirty="0">
                <a:ea typeface="新細明體" panose="02020500000000000000" pitchFamily="18" charset="-120"/>
              </a:rPr>
              <a:t>Console, PC,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mobile, </a:t>
            </a:r>
            <a:r>
              <a:rPr lang="en-US" altLang="zh-TW" sz="2215" dirty="0">
                <a:ea typeface="新細明體" panose="02020500000000000000" pitchFamily="18" charset="-120"/>
              </a:rPr>
              <a:t>etc.</a:t>
            </a:r>
          </a:p>
          <a:p>
            <a:pPr>
              <a:spcBef>
                <a:spcPct val="35000"/>
              </a:spcBef>
            </a:pPr>
            <a:r>
              <a:rPr lang="en-US" altLang="zh-TW" sz="2585" dirty="0">
                <a:ea typeface="新細明體" panose="02020500000000000000" pitchFamily="18" charset="-120"/>
              </a:rPr>
              <a:t>What </a:t>
            </a:r>
            <a:r>
              <a:rPr lang="en-US" altLang="zh-TW" sz="2585" dirty="0" smtClean="0">
                <a:ea typeface="新細明體" panose="02020500000000000000" pitchFamily="18" charset="-120"/>
              </a:rPr>
              <a:t>are </a:t>
            </a:r>
            <a:r>
              <a:rPr lang="en-US" altLang="zh-TW" sz="2585" dirty="0">
                <a:ea typeface="新細明體" panose="02020500000000000000" pitchFamily="18" charset="-120"/>
              </a:rPr>
              <a:t>the game mechanics:</a:t>
            </a:r>
          </a:p>
          <a:p>
            <a:pPr lvl="1">
              <a:spcBef>
                <a:spcPct val="35000"/>
              </a:spcBef>
            </a:pPr>
            <a:r>
              <a:rPr lang="en-US" altLang="zh-TW" sz="2215" dirty="0">
                <a:ea typeface="新細明體" panose="02020500000000000000" pitchFamily="18" charset="-120"/>
              </a:rPr>
              <a:t>Luck,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strategy</a:t>
            </a:r>
            <a:r>
              <a:rPr lang="en-US" altLang="zh-TW" sz="2215" dirty="0">
                <a:ea typeface="新細明體" panose="02020500000000000000" pitchFamily="18" charset="-120"/>
              </a:rPr>
              <a:t>, d</a:t>
            </a:r>
            <a:r>
              <a:rPr lang="en-US" altLang="en-US" sz="2215" dirty="0" smtClean="0">
                <a:ea typeface="新細明體" panose="02020500000000000000" pitchFamily="18" charset="-120"/>
              </a:rPr>
              <a:t>iplomacy</a:t>
            </a:r>
            <a:r>
              <a:rPr lang="en-US" altLang="zh-TW" sz="2215" dirty="0">
                <a:ea typeface="新細明體" panose="02020500000000000000" pitchFamily="18" charset="-120"/>
              </a:rPr>
              <a:t>, etc.</a:t>
            </a:r>
            <a:endParaRPr lang="en-US" altLang="en-US" sz="221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4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Game Mechanics: Progress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405446" cy="39389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Game designers called “rules” as “game mechanics” ---</a:t>
            </a: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a system by which a game is progressed, for examples: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Luck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Strategy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Diplomacy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Resource Management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en-US" sz="2585" dirty="0"/>
              <a:t>Territory </a:t>
            </a:r>
            <a:r>
              <a:rPr lang="en-US" altLang="en-US" sz="2585" dirty="0" smtClean="0"/>
              <a:t>Control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endParaRPr lang="en-US" altLang="en-US" sz="2585" dirty="0"/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None/>
            </a:pPr>
            <a:r>
              <a:rPr lang="en-US" altLang="en-US" sz="2585" dirty="0"/>
              <a:t>Note: These also apply to computer games</a:t>
            </a:r>
            <a:r>
              <a:rPr lang="en-US" altLang="en-US" sz="2585" dirty="0" smtClean="0"/>
              <a:t>!</a:t>
            </a:r>
            <a:endParaRPr lang="en-US" altLang="en-US" sz="2585" dirty="0"/>
          </a:p>
        </p:txBody>
      </p:sp>
    </p:spTree>
    <p:extLst>
      <p:ext uri="{BB962C8B-B14F-4D97-AF65-F5344CB8AC3E}">
        <p14:creationId xmlns:p14="http://schemas.microsoft.com/office/powerpoint/2010/main" val="155233809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2286000"/>
            <a:ext cx="8839200" cy="414496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"When a designer is asked how his game is going to make a difference, I hope he … talks about gameplay, fun and creativity – as opposed to an answer that simply focuses on how good it looks.“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– Sid Meier (Civilizations, Railroad Tycoon, Pirates)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1066800"/>
            <a:ext cx="8839200" cy="521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your 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224712"/>
              </p:ext>
            </p:extLst>
          </p:nvPr>
        </p:nvGraphicFramePr>
        <p:xfrm>
          <a:off x="3418116" y="2438400"/>
          <a:ext cx="2525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371"/>
                <a:gridCol w="631371"/>
                <a:gridCol w="631371"/>
                <a:gridCol w="631371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February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420639" y="3581401"/>
            <a:ext cx="2514600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Brainstorming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Proposal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83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dirty="0">
                <a:ea typeface="新細明體" panose="02020500000000000000" pitchFamily="18" charset="-120"/>
              </a:rPr>
              <a:t>Game Mechanics: Progress</a:t>
            </a:r>
            <a:endParaRPr lang="en-US" altLang="en-US" dirty="0">
              <a:ea typeface="新細明體" panose="02020500000000000000" pitchFamily="18" charset="-120"/>
            </a:endParaRP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747846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Luck: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Random Chance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Player has no control</a:t>
            </a:r>
            <a:r>
              <a:rPr lang="en-US" altLang="en-US" sz="2215" dirty="0"/>
              <a:t>, e.g., rolling a dice, drawing a card, etc.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Examples: Snakes and ladders,</a:t>
            </a:r>
          </a:p>
          <a:p>
            <a:pPr lvl="1">
              <a:spcBef>
                <a:spcPct val="35000"/>
              </a:spcBef>
              <a:buFontTx/>
              <a:buNone/>
            </a:pPr>
            <a:r>
              <a:rPr lang="en-US" altLang="en-US" sz="2215" dirty="0"/>
              <a:t>	Hong </a:t>
            </a:r>
            <a:r>
              <a:rPr lang="en-US" altLang="en-US" sz="2215" dirty="0" err="1"/>
              <a:t>Lok</a:t>
            </a:r>
            <a:r>
              <a:rPr lang="en-US" altLang="en-US" sz="2215" dirty="0"/>
              <a:t> chess, etc.</a:t>
            </a:r>
          </a:p>
        </p:txBody>
      </p:sp>
      <p:pic>
        <p:nvPicPr>
          <p:cNvPr id="3635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15" y="2094036"/>
            <a:ext cx="2954215" cy="29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805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607169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 dirty="0"/>
              <a:t>Strategy: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 smtClean="0"/>
              <a:t>Opposite </a:t>
            </a:r>
            <a:r>
              <a:rPr lang="en-US" altLang="en-US" sz="2215" dirty="0"/>
              <a:t>of luck</a:t>
            </a:r>
          </a:p>
          <a:p>
            <a:pPr lvl="1">
              <a:spcBef>
                <a:spcPct val="35000"/>
              </a:spcBef>
            </a:pPr>
            <a:r>
              <a:rPr lang="en-US" altLang="en-US" sz="2215" u="sng" dirty="0"/>
              <a:t>A player’s ability</a:t>
            </a:r>
            <a:r>
              <a:rPr lang="en-US" altLang="en-US" sz="2215" dirty="0"/>
              <a:t> to plan the turns and moves within a game determines the outcome</a:t>
            </a:r>
          </a:p>
          <a:p>
            <a:pPr lvl="1">
              <a:spcBef>
                <a:spcPct val="35000"/>
              </a:spcBef>
            </a:pPr>
            <a:r>
              <a:rPr lang="en-US" altLang="en-US" sz="2215" dirty="0"/>
              <a:t>Examples: </a:t>
            </a:r>
            <a:r>
              <a:rPr lang="en-US" altLang="en-US" sz="2215" dirty="0" smtClean="0"/>
              <a:t>chess and variants</a:t>
            </a:r>
            <a:endParaRPr lang="en-US" altLang="en-US" sz="2215" dirty="0"/>
          </a:p>
        </p:txBody>
      </p:sp>
      <p:pic>
        <p:nvPicPr>
          <p:cNvPr id="3655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400"/>
            <a:ext cx="2110154" cy="17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302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8"/>
            <a:ext cx="4607169" cy="361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</a:pPr>
            <a:r>
              <a:rPr lang="en-US" altLang="en-US" sz="2585"/>
              <a:t>Diplomacy: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This refers to </a:t>
            </a:r>
            <a:r>
              <a:rPr lang="en-US" altLang="en-US" sz="2215" u="sng"/>
              <a:t>how players interact</a:t>
            </a:r>
            <a:r>
              <a:rPr lang="en-US" altLang="en-US" sz="2215"/>
              <a:t> – do they collaborate and help each other?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At what point should they stop and play on their own?</a:t>
            </a:r>
          </a:p>
          <a:p>
            <a:pPr lvl="1">
              <a:spcBef>
                <a:spcPct val="35000"/>
              </a:spcBef>
            </a:pPr>
            <a:r>
              <a:rPr lang="en-US" altLang="en-US" sz="2215"/>
              <a:t>Examples: Monopoly, Risk, etc.</a:t>
            </a:r>
          </a:p>
        </p:txBody>
      </p:sp>
      <p:pic>
        <p:nvPicPr>
          <p:cNvPr id="366600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7" b="2217"/>
          <a:stretch>
            <a:fillRect/>
          </a:stretch>
        </p:blipFill>
        <p:spPr bwMode="auto">
          <a:xfrm>
            <a:off x="4724400" y="1600200"/>
            <a:ext cx="4360985" cy="23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660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>
            <a:fillRect/>
          </a:stretch>
        </p:blipFill>
        <p:spPr bwMode="auto">
          <a:xfrm>
            <a:off x="5521569" y="4191000"/>
            <a:ext cx="3094892" cy="208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Game Mechanics: Progress</a:t>
            </a:r>
            <a:endParaRPr lang="en-US" altLang="en-US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35502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6490</TotalTime>
  <Words>1471</Words>
  <Application>Microsoft Office PowerPoint</Application>
  <PresentationFormat>On-screen Show (4:3)</PresentationFormat>
  <Paragraphs>425</Paragraphs>
  <Slides>61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 Unicode MS</vt:lpstr>
      <vt:lpstr>新細明體</vt:lpstr>
      <vt:lpstr>Arial</vt:lpstr>
      <vt:lpstr>Calibri</vt:lpstr>
      <vt:lpstr>Tahoma</vt:lpstr>
      <vt:lpstr>Times New Roman</vt:lpstr>
      <vt:lpstr>Default Design</vt:lpstr>
      <vt:lpstr>Bitmap Image</vt:lpstr>
      <vt:lpstr>Photo Editor Photo</vt:lpstr>
      <vt:lpstr>Introduction</vt:lpstr>
      <vt:lpstr>Overview</vt:lpstr>
      <vt:lpstr>Why Games?</vt:lpstr>
      <vt:lpstr>Gameplay: Everlasting Games</vt:lpstr>
      <vt:lpstr>Characteristics</vt:lpstr>
      <vt:lpstr>Game Mechanics: Progress</vt:lpstr>
      <vt:lpstr>Game Mechanics: Progress</vt:lpstr>
      <vt:lpstr>Game Mechanics: Progress</vt:lpstr>
      <vt:lpstr>Game Mechanics: Progress</vt:lpstr>
      <vt:lpstr>Game Mechanics: Progress</vt:lpstr>
      <vt:lpstr>Game Mechanics: Progress</vt:lpstr>
      <vt:lpstr>Game Mechanics: Game Design</vt:lpstr>
      <vt:lpstr>Game Mechanics: Goals/Rewards</vt:lpstr>
      <vt:lpstr>Game Mechanics: Goals/Rewards</vt:lpstr>
      <vt:lpstr>Digital Games History: Dawn</vt:lpstr>
      <vt:lpstr>Digital Games History: Coin-Op</vt:lpstr>
      <vt:lpstr>Digital Games History: Coin-Op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Home</vt:lpstr>
      <vt:lpstr>Digital Games History: The Trend</vt:lpstr>
      <vt:lpstr>Digital Games Category</vt:lpstr>
      <vt:lpstr>Action</vt:lpstr>
      <vt:lpstr>PowerPoint Presentation</vt:lpstr>
      <vt:lpstr>PowerPoint Presentation</vt:lpstr>
      <vt:lpstr>Action: Platform Games  characterized by jumping to and from suspended platforms or over obstacles.</vt:lpstr>
      <vt:lpstr>Adventure</vt:lpstr>
      <vt:lpstr>PowerPoint Presentation</vt:lpstr>
      <vt:lpstr>Action and Adventure</vt:lpstr>
      <vt:lpstr>Strategy</vt:lpstr>
      <vt:lpstr>Realtime Strategy</vt:lpstr>
      <vt:lpstr>Realtime Strategy</vt:lpstr>
      <vt:lpstr>Role-Playing Games</vt:lpstr>
      <vt:lpstr>PowerPoint Presentation</vt:lpstr>
      <vt:lpstr>Simulation</vt:lpstr>
      <vt:lpstr>Construction &amp; management simulation</vt:lpstr>
      <vt:lpstr>Sports</vt:lpstr>
      <vt:lpstr>Puzzles</vt:lpstr>
      <vt:lpstr>PowerPoint Presentation</vt:lpstr>
      <vt:lpstr>“G”od game (Artificial Life)</vt:lpstr>
      <vt:lpstr>PowerPoint Presentation</vt:lpstr>
      <vt:lpstr>Online Games</vt:lpstr>
      <vt:lpstr>PowerPoint Presentation</vt:lpstr>
      <vt:lpstr>Others</vt:lpstr>
      <vt:lpstr>Digital Games: Platforms</vt:lpstr>
      <vt:lpstr>Platforms: 1. Arcade Games</vt:lpstr>
      <vt:lpstr>Platforms: 2. Consoles</vt:lpstr>
      <vt:lpstr>Platforms: 3. PC</vt:lpstr>
      <vt:lpstr>Platforms: 4. Portable Computing Devices</vt:lpstr>
      <vt:lpstr>Platforms: 4. Mobile phones</vt:lpstr>
      <vt:lpstr>Summary</vt:lpstr>
      <vt:lpstr>Summary</vt:lpstr>
      <vt:lpstr>PowerPoint Presentation</vt:lpstr>
      <vt:lpstr>Planning your game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434</cp:revision>
  <dcterms:created xsi:type="dcterms:W3CDTF">2003-01-21T19:34:39Z</dcterms:created>
  <dcterms:modified xsi:type="dcterms:W3CDTF">2015-02-03T03:51:09Z</dcterms:modified>
</cp:coreProperties>
</file>